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85" r:id="rId3"/>
    <p:sldId id="286" r:id="rId4"/>
    <p:sldId id="258" r:id="rId5"/>
    <p:sldId id="287" r:id="rId6"/>
    <p:sldId id="262" r:id="rId7"/>
    <p:sldId id="267" r:id="rId8"/>
    <p:sldId id="265" r:id="rId9"/>
    <p:sldId id="266" r:id="rId10"/>
    <p:sldId id="270" r:id="rId11"/>
    <p:sldId id="271" r:id="rId12"/>
    <p:sldId id="272" r:id="rId13"/>
    <p:sldId id="289" r:id="rId14"/>
    <p:sldId id="273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Study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Meditate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Apply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Teach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Retention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0829376"/>
        <c:axId val="160824280"/>
      </c:barChart>
      <c:catAx>
        <c:axId val="160829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824280"/>
        <c:crosses val="autoZero"/>
        <c:auto val="1"/>
        <c:lblAlgn val="ctr"/>
        <c:lblOffset val="100"/>
        <c:noMultiLvlLbl val="0"/>
      </c:catAx>
      <c:valAx>
        <c:axId val="160824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82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08D7E-18B5-407D-8BC2-1FBD28B1E82A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EF4C4-BB19-4E1A-99B7-E5A7591C19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8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61240"/>
            <a:ext cx="9144000" cy="1546464"/>
          </a:xfrm>
        </p:spPr>
        <p:txBody>
          <a:bodyPr>
            <a:normAutofit/>
          </a:bodyPr>
          <a:lstStyle>
            <a:lvl1pPr marL="0" indent="0" algn="ctr">
              <a:buNone/>
              <a:defRPr sz="3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</a:defRPr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</a:defRPr>
            </a:lvl1pPr>
          </a:lstStyle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057650"/>
            <a:ext cx="9144000" cy="5889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Author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524000" y="388307"/>
            <a:ext cx="9144000" cy="1446550"/>
          </a:xfrm>
          <a:prstGeom prst="rect">
            <a:avLst/>
          </a:prstGeom>
          <a:solidFill>
            <a:srgbClr val="42556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2016 Leadership</a:t>
            </a:r>
            <a:r>
              <a:rPr lang="en-US" sz="4400" baseline="0" dirty="0" smtClean="0">
                <a:solidFill>
                  <a:schemeClr val="bg1"/>
                </a:solidFill>
              </a:rPr>
              <a:t> Conference</a:t>
            </a:r>
          </a:p>
          <a:p>
            <a:pPr algn="ctr"/>
            <a:r>
              <a:rPr lang="en-US" sz="4400" baseline="0" dirty="0" smtClean="0">
                <a:solidFill>
                  <a:schemeClr val="bg1"/>
                </a:solidFill>
              </a:rPr>
              <a:t>Callaway Gardens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2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1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5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26401"/>
            <a:ext cx="3932237" cy="87995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55100"/>
            <a:ext cx="3932237" cy="3413887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Arial" panose="020B0604020202020204" pitchFamily="34" charset="0"/>
              <a:buChar char="•"/>
              <a:defRPr sz="1800" baseline="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838200" y="365126"/>
            <a:ext cx="10515600" cy="912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2556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5122863" y="1427163"/>
            <a:ext cx="6638925" cy="4441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2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02F2-D5A4-4ECF-87AE-78536DAB793C}" type="datetimeFigureOut">
              <a:rPr lang="en-US" smtClean="0"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0FD3-4FFD-4A86-94B9-D696F8462A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97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59988"/>
            <a:ext cx="10515600" cy="4516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25563"/>
                </a:solidFill>
              </a:defRPr>
            </a:lvl1pPr>
          </a:lstStyle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1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2556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tquestions.org/Solomon-first-temple.html" TargetMode="External"/><Relationship Id="rId3" Type="http://schemas.openxmlformats.org/officeDocument/2006/relationships/hyperlink" Target="http://www.gotquestions.org/life-Isaiah.html" TargetMode="External"/><Relationship Id="rId7" Type="http://schemas.openxmlformats.org/officeDocument/2006/relationships/hyperlink" Target="http://biblia.com/bible/esv/2%20Kings%2018.4" TargetMode="External"/><Relationship Id="rId2" Type="http://schemas.openxmlformats.org/officeDocument/2006/relationships/hyperlink" Target="http://biblia.com/bible/esv/2%20Kings%2018.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blia.com/bible/esv/Num%2021.9" TargetMode="External"/><Relationship Id="rId5" Type="http://schemas.openxmlformats.org/officeDocument/2006/relationships/hyperlink" Target="http://www.gotquestions.org/bronze-serpent.html" TargetMode="External"/><Relationship Id="rId4" Type="http://schemas.openxmlformats.org/officeDocument/2006/relationships/hyperlink" Target="http://www.gotquestions.org/Book-of-Micah.htm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a.com/bible/esv/2%20Kings%2018.28%E2%80%9335" TargetMode="External"/><Relationship Id="rId2" Type="http://schemas.openxmlformats.org/officeDocument/2006/relationships/hyperlink" Target="http://biblia.com/bible/esv/2%20Kings%2018.1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ia.com/bible/esv/2%20Kings%2019.10%E2%80%9312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gayle.jackson@portalt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Hezekiah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Gayle Jackson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Seven Steps in Studying the Bible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Walt’s book pages 23 to 28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77" y="1587188"/>
            <a:ext cx="10515600" cy="4516976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/>
              <a:t>Read the verses.  Read the history.  Decide on context.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/>
              <a:t>Outline the book, chapter or section</a:t>
            </a:r>
            <a:r>
              <a:rPr lang="en-US" dirty="0" smtClean="0"/>
              <a:t>.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r>
              <a:rPr lang="en-US" dirty="0" smtClean="0"/>
              <a:t>***</a:t>
            </a:r>
            <a:r>
              <a:rPr lang="en-US" dirty="0" smtClean="0"/>
              <a:t>Note observations, problems and </a:t>
            </a:r>
            <a:r>
              <a:rPr lang="en-US" dirty="0" smtClean="0"/>
              <a:t>comments</a:t>
            </a:r>
            <a:r>
              <a:rPr lang="en-US" dirty="0" smtClean="0"/>
              <a:t>…Two </a:t>
            </a:r>
            <a:r>
              <a:rPr lang="en-US" dirty="0"/>
              <a:t>key questions for </a:t>
            </a:r>
            <a:r>
              <a:rPr lang="en-US" dirty="0" smtClean="0"/>
              <a:t>observations:</a:t>
            </a:r>
          </a:p>
          <a:p>
            <a:pPr marL="1200150" lvl="1" indent="-742950">
              <a:lnSpc>
                <a:spcPct val="100000"/>
              </a:lnSpc>
              <a:buFont typeface="+mj-lt"/>
              <a:buAutoNum type="alphaLcParenR"/>
            </a:pPr>
            <a:r>
              <a:rPr lang="en-US" dirty="0" smtClean="0"/>
              <a:t>What </a:t>
            </a:r>
            <a:r>
              <a:rPr lang="en-US" dirty="0"/>
              <a:t>is the implication of the </a:t>
            </a:r>
            <a:r>
              <a:rPr lang="en-US" dirty="0" smtClean="0"/>
              <a:t>verse?</a:t>
            </a:r>
          </a:p>
          <a:p>
            <a:pPr marL="1200150" lvl="1" indent="-742950">
              <a:lnSpc>
                <a:spcPct val="100000"/>
              </a:lnSpc>
              <a:buFont typeface="+mj-lt"/>
              <a:buAutoNum type="alphaLcParenR"/>
            </a:pPr>
            <a:r>
              <a:rPr lang="en-US" dirty="0" smtClean="0"/>
              <a:t>So what? … for thinking </a:t>
            </a:r>
            <a:r>
              <a:rPr lang="en-US" dirty="0"/>
              <a:t>later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Seven Steps in Studying the Bible Continued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Walt’s book pages 23 to 28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5686"/>
            <a:ext cx="10515600" cy="4516976"/>
          </a:xfrm>
        </p:spPr>
        <p:txBody>
          <a:bodyPr>
            <a:no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 startAt="4"/>
            </a:pPr>
            <a:r>
              <a:rPr lang="en-US" dirty="0" smtClean="0"/>
              <a:t>**Select the pivotal ideas in the passage</a:t>
            </a:r>
            <a:endParaRPr lang="en-US" sz="3600" dirty="0" smtClean="0"/>
          </a:p>
          <a:p>
            <a:pPr marL="742950" indent="-742950">
              <a:lnSpc>
                <a:spcPct val="100000"/>
              </a:lnSpc>
              <a:buFont typeface="+mj-lt"/>
              <a:buAutoNum type="arabicPeriod" startAt="4"/>
            </a:pPr>
            <a:r>
              <a:rPr lang="en-US" dirty="0" smtClean="0"/>
              <a:t>Select the pivotal words in the passage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 startAt="4"/>
            </a:pPr>
            <a:r>
              <a:rPr lang="en-US" dirty="0" smtClean="0"/>
              <a:t>**Identify applications</a:t>
            </a:r>
          </a:p>
          <a:p>
            <a:pPr marL="742950" indent="-742950">
              <a:lnSpc>
                <a:spcPct val="100000"/>
              </a:lnSpc>
              <a:buFont typeface="+mj-lt"/>
              <a:buAutoNum type="arabicPeriod" startAt="4"/>
            </a:pPr>
            <a:r>
              <a:rPr lang="en-US" dirty="0" smtClean="0"/>
              <a:t>Memorize the key verse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7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Hezekiah – </a:t>
            </a:r>
            <a:r>
              <a:rPr lang="en-US" dirty="0" smtClean="0"/>
              <a:t>Number </a:t>
            </a:r>
            <a:r>
              <a:rPr lang="en-US" dirty="0"/>
              <a:t>Your </a:t>
            </a:r>
            <a:r>
              <a:rPr lang="en-US" dirty="0" smtClean="0"/>
              <a:t>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Cross Ref: Psalm 90:12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u="sng" dirty="0" smtClean="0"/>
              <a:t>2Ki_20:1</a:t>
            </a:r>
            <a:r>
              <a:rPr lang="en-US" sz="3200" dirty="0" smtClean="0"/>
              <a:t>  </a:t>
            </a:r>
            <a:r>
              <a:rPr lang="en-US" sz="3200" dirty="0"/>
              <a:t>In those days Hezekiah was sick to death. </a:t>
            </a:r>
            <a:r>
              <a:rPr lang="en-US" sz="3200" dirty="0">
                <a:solidFill>
                  <a:schemeClr val="accent5"/>
                </a:solidFill>
              </a:rPr>
              <a:t>(</a:t>
            </a:r>
            <a:r>
              <a:rPr lang="en-US" sz="3200" i="1" dirty="0">
                <a:solidFill>
                  <a:schemeClr val="accent5"/>
                </a:solidFill>
              </a:rPr>
              <a:t>He must Have been around 39 years of </a:t>
            </a:r>
            <a:r>
              <a:rPr lang="en-US" sz="3200" i="1" dirty="0" smtClean="0">
                <a:solidFill>
                  <a:schemeClr val="accent5"/>
                </a:solidFill>
              </a:rPr>
              <a:t>age/midlife crisis?)</a:t>
            </a:r>
            <a:r>
              <a:rPr lang="en-US" sz="3200" dirty="0" smtClean="0"/>
              <a:t> </a:t>
            </a:r>
            <a:r>
              <a:rPr lang="en-US" sz="3200" dirty="0"/>
              <a:t>And the prophet Isaiah the son of Amoz came to him and said to him, So says Jehovah, Set your house in order, for you shall die and not live. </a:t>
            </a:r>
            <a:r>
              <a:rPr lang="en-US" sz="3200" i="1" dirty="0">
                <a:solidFill>
                  <a:schemeClr val="accent5"/>
                </a:solidFill>
              </a:rPr>
              <a:t>(He already had served 14 years</a:t>
            </a:r>
            <a:r>
              <a:rPr lang="en-US" sz="3200" i="1" dirty="0" smtClean="0">
                <a:solidFill>
                  <a:schemeClr val="accent5"/>
                </a:solidFill>
              </a:rPr>
              <a:t>)</a:t>
            </a:r>
            <a:endParaRPr lang="en-US" sz="3200" i="1" dirty="0">
              <a:solidFill>
                <a:schemeClr val="accent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Hezekiah – Number Your </a:t>
            </a:r>
            <a:r>
              <a:rPr lang="en-US" dirty="0" smtClean="0"/>
              <a:t>Days</a:t>
            </a:r>
            <a:br>
              <a:rPr lang="en-US" dirty="0" smtClean="0"/>
            </a:br>
            <a:r>
              <a:rPr lang="en-US" sz="3600" dirty="0">
                <a:solidFill>
                  <a:schemeClr val="tx1"/>
                </a:solidFill>
              </a:rPr>
              <a:t>Cross Ref: Psalm 90:12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u="sng" dirty="0" smtClean="0"/>
              <a:t>2Ki_20:3</a:t>
            </a:r>
            <a:r>
              <a:rPr lang="en-US" sz="2800" dirty="0" smtClean="0"/>
              <a:t>  </a:t>
            </a:r>
            <a:r>
              <a:rPr lang="en-US" sz="2800" dirty="0"/>
              <a:t>I pray, O Jehovah, remember now how I have walked before You in truth and with a sincere heart, and have done good in Your sight. And Hezekiah wept with a great weeping. </a:t>
            </a:r>
            <a:r>
              <a:rPr lang="en-US" sz="2800" i="1" u="sng" dirty="0">
                <a:solidFill>
                  <a:schemeClr val="accent5"/>
                </a:solidFill>
              </a:rPr>
              <a:t>(</a:t>
            </a:r>
            <a:r>
              <a:rPr lang="en-US" sz="2800" i="1" dirty="0">
                <a:solidFill>
                  <a:schemeClr val="accent5"/>
                </a:solidFill>
              </a:rPr>
              <a:t>Hezekiah’s crying:-to weep; generally to bemoan: - bewail, complain, make lamentation, mourn) </a:t>
            </a:r>
          </a:p>
          <a:p>
            <a:pPr>
              <a:lnSpc>
                <a:spcPct val="100000"/>
              </a:lnSpc>
            </a:pPr>
            <a:r>
              <a:rPr lang="en-US" sz="2800" u="sng" dirty="0"/>
              <a:t>2Ki_20:5</a:t>
            </a:r>
            <a:r>
              <a:rPr lang="en-US" sz="2800" dirty="0"/>
              <a:t>  Return again and tell Hezekiah the leader of My people, So says Jehovah, the God of David your father, I have </a:t>
            </a:r>
            <a:r>
              <a:rPr lang="en-US" sz="2800" b="1" i="1" dirty="0"/>
              <a:t>heard</a:t>
            </a:r>
            <a:r>
              <a:rPr lang="en-US" sz="2800" dirty="0"/>
              <a:t> your prayer, I have seen your tears. Behold, I will heal you. On the third day you shall go up to the house of Jehovah.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Cross Ref: Psalm </a:t>
            </a:r>
            <a:r>
              <a:rPr lang="en-US" sz="3600" dirty="0" smtClean="0">
                <a:solidFill>
                  <a:schemeClr val="tx1"/>
                </a:solidFill>
              </a:rPr>
              <a:t>90:12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8" y="1422480"/>
            <a:ext cx="10870870" cy="49338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u="sng" dirty="0" smtClean="0"/>
              <a:t>2Ki_20:5</a:t>
            </a:r>
            <a:r>
              <a:rPr lang="en-US" sz="2800" dirty="0" smtClean="0"/>
              <a:t>  </a:t>
            </a:r>
            <a:r>
              <a:rPr lang="en-US" sz="2800" dirty="0"/>
              <a:t>Return again and tell Hezekiah the leader of My people, So says Jehovah, the God of David your father, I have </a:t>
            </a:r>
            <a:r>
              <a:rPr lang="en-US" sz="2800" b="1" i="1" dirty="0"/>
              <a:t>heard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b="1" i="1" dirty="0" smtClean="0">
                <a:solidFill>
                  <a:schemeClr val="accent1"/>
                </a:solidFill>
              </a:rPr>
              <a:t>God hears our prayers</a:t>
            </a:r>
            <a:r>
              <a:rPr lang="en-US" sz="2800" dirty="0" smtClean="0"/>
              <a:t>) your </a:t>
            </a:r>
            <a:r>
              <a:rPr lang="en-US" sz="2800" dirty="0"/>
              <a:t>prayer, I have seen your tears. Behold, I will heal you. On the third day you shall go up to the house of </a:t>
            </a:r>
            <a:r>
              <a:rPr lang="en-US" sz="2800" dirty="0" smtClean="0"/>
              <a:t>Jehovah.</a:t>
            </a:r>
            <a:endParaRPr lang="en-US" sz="2800" u="sng" dirty="0" smtClean="0"/>
          </a:p>
          <a:p>
            <a:pPr>
              <a:lnSpc>
                <a:spcPct val="100000"/>
              </a:lnSpc>
            </a:pPr>
            <a:r>
              <a:rPr lang="en-US" sz="2800" u="sng" dirty="0" smtClean="0"/>
              <a:t>2Ki </a:t>
            </a:r>
            <a:r>
              <a:rPr lang="en-US" sz="2800" u="sng" dirty="0"/>
              <a:t>20:6  </a:t>
            </a:r>
            <a:r>
              <a:rPr lang="en-US" sz="2800" dirty="0"/>
              <a:t>And I will add fifteen years to your days. And I will deliver you and this city out of the hand of the king of </a:t>
            </a:r>
            <a:r>
              <a:rPr lang="en-US" sz="2800" dirty="0" smtClean="0"/>
              <a:t>Assyria. </a:t>
            </a:r>
            <a:r>
              <a:rPr lang="en-US" sz="2800" dirty="0"/>
              <a:t>And I will defend this city for </a:t>
            </a:r>
            <a:r>
              <a:rPr lang="en-US" sz="2800" b="1" u="sng" dirty="0"/>
              <a:t>My own sake, and for My servant David's sake</a:t>
            </a:r>
            <a:r>
              <a:rPr lang="en-US" sz="2800" dirty="0" smtClean="0"/>
              <a:t>. </a:t>
            </a:r>
            <a:r>
              <a:rPr lang="en-US" sz="2800" i="1" dirty="0" smtClean="0">
                <a:solidFill>
                  <a:schemeClr val="accent5"/>
                </a:solidFill>
              </a:rPr>
              <a:t>Why God saved the Jerusalem</a:t>
            </a:r>
            <a:endParaRPr lang="en-US" sz="2800" i="1" dirty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>
                <a:solidFill>
                  <a:srgbClr val="0070C0"/>
                </a:solidFill>
              </a:rPr>
              <a:t>li</a:t>
            </a:r>
            <a:r>
              <a:rPr lang="en-US" dirty="0" smtClean="0"/>
              <a:t>de </a:t>
            </a:r>
            <a:fld id="{77AE37B4-034F-483C-93F6-334D4F26DF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Cross Ref: </a:t>
            </a:r>
            <a:r>
              <a:rPr lang="en-US" sz="3600" dirty="0" smtClean="0">
                <a:solidFill>
                  <a:schemeClr val="tx1"/>
                </a:solidFill>
              </a:rPr>
              <a:t>Psalm 90:12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u="sng" dirty="0"/>
              <a:t>2Ki_20:8</a:t>
            </a:r>
            <a:r>
              <a:rPr lang="en-US" sz="2800" dirty="0"/>
              <a:t>  And Hezekiah said to Isaiah, What </a:t>
            </a:r>
            <a:r>
              <a:rPr lang="en-US" sz="2800" i="1" dirty="0"/>
              <a:t>shall be</a:t>
            </a:r>
            <a:r>
              <a:rPr lang="en-US" sz="2800" dirty="0"/>
              <a:t> the sign that Jehovah will heal </a:t>
            </a:r>
            <a:r>
              <a:rPr lang="en-US" sz="2800" dirty="0" smtClean="0"/>
              <a:t>(</a:t>
            </a:r>
            <a:r>
              <a:rPr lang="en-US" sz="2800" i="1" dirty="0" smtClean="0">
                <a:solidFill>
                  <a:schemeClr val="accent5"/>
                </a:solidFill>
              </a:rPr>
              <a:t>repair</a:t>
            </a:r>
            <a:r>
              <a:rPr lang="en-US" sz="2800" i="1" dirty="0">
                <a:solidFill>
                  <a:schemeClr val="accent5"/>
                </a:solidFill>
              </a:rPr>
              <a:t>, </a:t>
            </a:r>
            <a:r>
              <a:rPr lang="en-US" sz="2800" i="1" dirty="0" smtClean="0">
                <a:solidFill>
                  <a:schemeClr val="accent5"/>
                </a:solidFill>
              </a:rPr>
              <a:t>make </a:t>
            </a:r>
            <a:r>
              <a:rPr lang="en-US" sz="2800" i="1" dirty="0">
                <a:solidFill>
                  <a:schemeClr val="accent5"/>
                </a:solidFill>
              </a:rPr>
              <a:t>whole</a:t>
            </a:r>
            <a:r>
              <a:rPr lang="en-US" sz="2800" dirty="0"/>
              <a:t>.) me, and that I shall go up into the house of Jehovah the third day?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Context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r>
              <a:rPr lang="en-US" sz="2800" dirty="0"/>
              <a:t>Hezekiah, a son of the wicked King Ahaz, reigned over the southern kingdom of Judah for twenty-nine years, from c. </a:t>
            </a:r>
            <a:r>
              <a:rPr lang="en-US" sz="2800" b="1" i="1" dirty="0">
                <a:solidFill>
                  <a:srgbClr val="FF0000"/>
                </a:solidFill>
              </a:rPr>
              <a:t>726 to 697 BC</a:t>
            </a:r>
            <a:r>
              <a:rPr lang="en-US" sz="2800" dirty="0"/>
              <a:t>. He began his reign at age 25 (</a:t>
            </a:r>
            <a:r>
              <a:rPr lang="en-US" sz="2800" u="sng" dirty="0">
                <a:hlinkClick r:id="rId2"/>
              </a:rPr>
              <a:t>2 Kings 18:2</a:t>
            </a:r>
            <a:r>
              <a:rPr lang="en-US" sz="2800" dirty="0"/>
              <a:t>). During his reign, the prophets </a:t>
            </a:r>
            <a:r>
              <a:rPr lang="en-US" sz="2800" b="1" i="1" dirty="0">
                <a:solidFill>
                  <a:srgbClr val="FF0000"/>
                </a:solidFill>
                <a:hlinkClick r:id="rId3"/>
              </a:rPr>
              <a:t>Isaiah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u="sng" dirty="0">
                <a:solidFill>
                  <a:srgbClr val="FF0000"/>
                </a:solidFill>
              </a:rPr>
              <a:t>and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>
                <a:solidFill>
                  <a:schemeClr val="accent2"/>
                </a:solidFill>
                <a:hlinkClick r:id="rId4"/>
              </a:rPr>
              <a:t>Micah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ministered in Judah.</a:t>
            </a:r>
          </a:p>
          <a:p>
            <a:r>
              <a:rPr lang="en-US" sz="2800" dirty="0" smtClean="0"/>
              <a:t>After </a:t>
            </a:r>
            <a:r>
              <a:rPr lang="en-US" sz="2800" dirty="0"/>
              <a:t>Ahaz’s wicked reign, there was much work to do, and Hezekiah boldly cleaned house. Pagan altars, idols, and temples were destroyed. The </a:t>
            </a:r>
            <a:r>
              <a:rPr lang="en-US" sz="2800" u="sng" dirty="0">
                <a:hlinkClick r:id="rId5"/>
              </a:rPr>
              <a:t>bronze serpent</a:t>
            </a:r>
            <a:r>
              <a:rPr lang="en-US" sz="2800" dirty="0"/>
              <a:t> that Moses had made in the desert (</a:t>
            </a:r>
            <a:r>
              <a:rPr lang="en-US" sz="2800" u="sng" dirty="0">
                <a:hlinkClick r:id="rId6"/>
              </a:rPr>
              <a:t>Numbers 21:8-9</a:t>
            </a:r>
            <a:r>
              <a:rPr lang="en-US" sz="2800" dirty="0"/>
              <a:t>) was also destroyed, because the people had made it an idol (</a:t>
            </a:r>
            <a:r>
              <a:rPr lang="en-US" sz="2800" u="sng" dirty="0">
                <a:hlinkClick r:id="rId7"/>
              </a:rPr>
              <a:t>2 Kings 18:4</a:t>
            </a:r>
            <a:r>
              <a:rPr lang="en-US" sz="2800" dirty="0"/>
              <a:t>). The </a:t>
            </a:r>
            <a:r>
              <a:rPr lang="en-US" sz="2800" u="sng" dirty="0">
                <a:hlinkClick r:id="rId8"/>
              </a:rPr>
              <a:t>temple</a:t>
            </a:r>
            <a:r>
              <a:rPr lang="en-US" sz="2800" dirty="0"/>
              <a:t> in Jerusalem, whose doors had been nailed shut by Hezekiah’s own father, was cleaned out and reopened. </a:t>
            </a:r>
            <a:r>
              <a:rPr lang="en-US" sz="2800" b="1" i="1" u="sng" dirty="0">
                <a:solidFill>
                  <a:srgbClr val="FF0000"/>
                </a:solidFill>
              </a:rPr>
              <a:t>He removed the High Places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5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Context Continued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r>
              <a:rPr lang="en-US" sz="2800" dirty="0"/>
              <a:t>In 701 </a:t>
            </a:r>
            <a:r>
              <a:rPr lang="en-US" sz="2800" dirty="0" smtClean="0"/>
              <a:t>BC—11 years later and Hezekiah must have been 50 </a:t>
            </a:r>
            <a:r>
              <a:rPr lang="en-US" sz="2800" dirty="0" err="1" smtClean="0"/>
              <a:t>yrs</a:t>
            </a:r>
            <a:r>
              <a:rPr lang="en-US" sz="2800" dirty="0" smtClean="0"/>
              <a:t> old with 4 left. The </a:t>
            </a:r>
            <a:r>
              <a:rPr lang="en-US" sz="2800" dirty="0"/>
              <a:t>Assyrians had already conquered the northern kingdom of Israel and many other nations, and now they threatened Judah (</a:t>
            </a:r>
            <a:r>
              <a:rPr lang="en-US" sz="2800" u="sng" dirty="0">
                <a:hlinkClick r:id="rId2"/>
              </a:rPr>
              <a:t>2 Kings 18:13</a:t>
            </a:r>
            <a:r>
              <a:rPr lang="en-US" sz="2800" dirty="0"/>
              <a:t>). In their threats against the city of Jerusalem, the Assyrians openly defied the God of Judah, likening Him to the powerless gods of the nations they had conquered (</a:t>
            </a:r>
            <a:r>
              <a:rPr lang="en-US" sz="2800" u="sng" dirty="0">
                <a:hlinkClick r:id="rId3"/>
              </a:rPr>
              <a:t>2 Kings 18:28–35</a:t>
            </a:r>
            <a:r>
              <a:rPr lang="en-US" sz="2800" dirty="0"/>
              <a:t>; </a:t>
            </a:r>
            <a:r>
              <a:rPr lang="en-US" sz="2800" u="sng" dirty="0">
                <a:hlinkClick r:id="rId4"/>
              </a:rPr>
              <a:t>19:10–12</a:t>
            </a:r>
            <a:r>
              <a:rPr lang="en-US" sz="2800" dirty="0"/>
              <a:t>). </a:t>
            </a:r>
            <a:endParaRPr lang="en-US" sz="2800" dirty="0" smtClean="0"/>
          </a:p>
          <a:p>
            <a:r>
              <a:rPr lang="en-US" sz="2800" dirty="0" smtClean="0"/>
              <a:t>When they showed up at Jerusalem, Hezekiah showed them his wealth.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Observations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 smtClean="0"/>
              <a:t>God </a:t>
            </a:r>
            <a:r>
              <a:rPr lang="en-US" sz="2800" dirty="0"/>
              <a:t>instructed Hezekiah to “Set your house in order”—you are going to die. God has our days </a:t>
            </a:r>
            <a:r>
              <a:rPr lang="en-US" sz="2800" dirty="0" smtClean="0"/>
              <a:t>numbered. </a:t>
            </a:r>
            <a:r>
              <a:rPr lang="en-US" sz="2800" dirty="0"/>
              <a:t>Psalm 90:12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 smtClean="0"/>
              <a:t>Hezekiah </a:t>
            </a:r>
            <a:r>
              <a:rPr lang="en-US" sz="2800" dirty="0"/>
              <a:t>negotiates with God for his </a:t>
            </a:r>
            <a:r>
              <a:rPr lang="en-US" sz="2800" i="1" u="sng" dirty="0"/>
              <a:t>life-apparently to continue living was more important than being with </a:t>
            </a:r>
            <a:r>
              <a:rPr lang="en-US" sz="2800" i="1" u="sng" dirty="0" smtClean="0"/>
              <a:t>God</a:t>
            </a:r>
            <a:r>
              <a:rPr lang="en-US" sz="2800" i="1" dirty="0" smtClean="0"/>
              <a:t>.</a:t>
            </a:r>
            <a:endParaRPr lang="en-US" sz="2800" i="1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God </a:t>
            </a:r>
            <a:r>
              <a:rPr lang="en-US" sz="2800" dirty="0">
                <a:solidFill>
                  <a:srgbClr val="FF0000"/>
                </a:solidFill>
              </a:rPr>
              <a:t>hears </a:t>
            </a:r>
            <a:r>
              <a:rPr lang="en-US" sz="2800" dirty="0" smtClean="0">
                <a:solidFill>
                  <a:srgbClr val="FF0000"/>
                </a:solidFill>
              </a:rPr>
              <a:t>prayers.  Cross Ref: Luke </a:t>
            </a:r>
            <a:r>
              <a:rPr lang="en-US" sz="2800" dirty="0">
                <a:solidFill>
                  <a:srgbClr val="FF0000"/>
                </a:solidFill>
              </a:rPr>
              <a:t>11:9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God </a:t>
            </a:r>
            <a:r>
              <a:rPr lang="en-US" sz="2800" dirty="0">
                <a:solidFill>
                  <a:srgbClr val="FF0000"/>
                </a:solidFill>
              </a:rPr>
              <a:t>heals </a:t>
            </a:r>
            <a:r>
              <a:rPr lang="en-US" sz="2800" dirty="0" smtClean="0">
                <a:solidFill>
                  <a:srgbClr val="FF0000"/>
                </a:solidFill>
              </a:rPr>
              <a:t>people.    Cross Ref: 1Cor 12:9 His </a:t>
            </a:r>
            <a:r>
              <a:rPr lang="en-US" sz="2800" dirty="0">
                <a:solidFill>
                  <a:srgbClr val="FF0000"/>
                </a:solidFill>
              </a:rPr>
              <a:t>choice and when.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God </a:t>
            </a:r>
            <a:r>
              <a:rPr lang="en-US" sz="2800" dirty="0">
                <a:solidFill>
                  <a:srgbClr val="FF0000"/>
                </a:solidFill>
              </a:rPr>
              <a:t>adds 15 years. </a:t>
            </a:r>
            <a:r>
              <a:rPr lang="en-US" sz="2800" dirty="0" smtClean="0">
                <a:solidFill>
                  <a:srgbClr val="FF0000"/>
                </a:solidFill>
              </a:rPr>
              <a:t> Cross Ref: </a:t>
            </a:r>
            <a:r>
              <a:rPr lang="en-US" sz="2800" dirty="0">
                <a:solidFill>
                  <a:srgbClr val="FF0000"/>
                </a:solidFill>
              </a:rPr>
              <a:t>Psalm </a:t>
            </a:r>
            <a:r>
              <a:rPr lang="en-US" sz="2800" dirty="0" smtClean="0">
                <a:solidFill>
                  <a:srgbClr val="FF0000"/>
                </a:solidFill>
              </a:rPr>
              <a:t>90:9-10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376734"/>
            <a:ext cx="2743200" cy="365125"/>
          </a:xfrm>
        </p:spPr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Observations Continued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6"/>
            </a:pPr>
            <a:r>
              <a:rPr lang="en-US" sz="2800" dirty="0"/>
              <a:t>It is not because of Hezekiah’s performance but rather because of David and for </a:t>
            </a:r>
            <a:r>
              <a:rPr lang="en-US" sz="2800" dirty="0" smtClean="0"/>
              <a:t>God’s </a:t>
            </a:r>
            <a:r>
              <a:rPr lang="en-US" sz="2800" dirty="0"/>
              <a:t>own reputation that God saved Israel.                                             </a:t>
            </a:r>
            <a:r>
              <a:rPr lang="en-US" sz="2800" dirty="0" smtClean="0"/>
              <a:t>Note--</a:t>
            </a:r>
            <a:r>
              <a:rPr lang="en-US" sz="2800" u="sng" dirty="0" smtClean="0"/>
              <a:t>God </a:t>
            </a:r>
            <a:r>
              <a:rPr lang="en-US" sz="2800" u="sng" dirty="0"/>
              <a:t>is in the business of glorifying Himself.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6"/>
            </a:pPr>
            <a:r>
              <a:rPr lang="en-US" sz="2800" dirty="0" smtClean="0"/>
              <a:t>Interesting</a:t>
            </a:r>
            <a:r>
              <a:rPr lang="en-US" sz="2800" dirty="0"/>
              <a:t>, when Isaiah brought bad news on </a:t>
            </a:r>
            <a:r>
              <a:rPr lang="en-US" sz="2800" dirty="0" smtClean="0"/>
              <a:t>Assyria, </a:t>
            </a:r>
            <a:r>
              <a:rPr lang="en-US" sz="2800" dirty="0"/>
              <a:t>he accepted it.  When he brings good news….he wants a sign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11500"/>
            <a:ext cx="9918700" cy="21463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 a Christian the Word is your only hope, guide and Legacy for your life.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99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Question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2"/>
                </a:solidFill>
              </a:rPr>
              <a:t>Why did Hezekiah finish so poorly after the healing and national rescue? </a:t>
            </a:r>
          </a:p>
          <a:p>
            <a:r>
              <a:rPr lang="en-US" sz="3200" dirty="0"/>
              <a:t>Authors </a:t>
            </a:r>
            <a:r>
              <a:rPr lang="en-US" sz="3200" dirty="0" smtClean="0"/>
              <a:t>notes:</a:t>
            </a:r>
            <a:endParaRPr lang="en-US" sz="3200" dirty="0"/>
          </a:p>
          <a:p>
            <a:pPr lvl="1"/>
            <a:r>
              <a:rPr lang="en-US" sz="2800" dirty="0"/>
              <a:t>History tells us that Hezekiah’s last 15 years was a disaster.</a:t>
            </a:r>
          </a:p>
          <a:p>
            <a:pPr lvl="1"/>
            <a:r>
              <a:rPr lang="en-US" sz="2800" dirty="0"/>
              <a:t>Gave birth to Manasseh. Worse King ever in Judah.</a:t>
            </a:r>
          </a:p>
          <a:p>
            <a:pPr lvl="1"/>
            <a:r>
              <a:rPr lang="en-US" sz="2800" dirty="0"/>
              <a:t>Apparently let the High Places drift back. His son began to return to idol worship.		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</a:t>
            </a:r>
            <a:r>
              <a:rPr lang="en-US" i="1" dirty="0" smtClean="0"/>
              <a:t>2016</a:t>
            </a:r>
            <a:endParaRPr lang="en-US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Question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>
                <a:solidFill>
                  <a:schemeClr val="tx2"/>
                </a:solidFill>
              </a:rPr>
              <a:t>Why did Hezekiah finish so poorly after the healing and national rescue? 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Authors </a:t>
            </a:r>
            <a:r>
              <a:rPr lang="en-US" sz="3200" dirty="0" smtClean="0"/>
              <a:t>notes continued:</a:t>
            </a:r>
            <a:endParaRPr lang="en-US" sz="3200" dirty="0"/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***</a:t>
            </a:r>
            <a:r>
              <a:rPr lang="en-US" sz="2800" dirty="0"/>
              <a:t>Showed off the “treasures” of his heart to Babylon-instead of showing the work of “God”. and it sealed the fate of Judah</a:t>
            </a:r>
            <a:r>
              <a:rPr lang="en-US" sz="2800" dirty="0" smtClean="0"/>
              <a:t>.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Notice: Hezekiah’s focus and priorities took down the whole nation.  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I think this is true of the Dads.</a:t>
            </a:r>
            <a:r>
              <a:rPr lang="en-US" sz="3200" dirty="0" smtClean="0"/>
              <a:t>                                                 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– Number Your 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Pivotal Thoughts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/>
              <a:t>The Author thinks Hezekiah was left on earth without a purpose.</a:t>
            </a:r>
          </a:p>
          <a:p>
            <a:pPr>
              <a:spcAft>
                <a:spcPts val="800"/>
              </a:spcAft>
            </a:pPr>
            <a:r>
              <a:rPr lang="en-US" sz="2800" dirty="0"/>
              <a:t>Life without purpose will always lead you away from God and His thinking…You will live by your intuition…Do you know your purpose in life?</a:t>
            </a:r>
          </a:p>
          <a:p>
            <a:pPr>
              <a:spcAft>
                <a:spcPts val="800"/>
              </a:spcAft>
            </a:pPr>
            <a:r>
              <a:rPr lang="en-US" sz="2800" dirty="0"/>
              <a:t>Get the </a:t>
            </a:r>
            <a:r>
              <a:rPr lang="en-US" sz="2800" dirty="0">
                <a:solidFill>
                  <a:srgbClr val="FF0000"/>
                </a:solidFill>
              </a:rPr>
              <a:t>high places </a:t>
            </a:r>
            <a:r>
              <a:rPr lang="en-US" sz="2800" dirty="0"/>
              <a:t>out of your </a:t>
            </a:r>
            <a:r>
              <a:rPr lang="en-US" sz="2800" dirty="0" smtClean="0"/>
              <a:t>life: lust</a:t>
            </a:r>
            <a:r>
              <a:rPr lang="en-US" sz="2800" dirty="0"/>
              <a:t>, pride, vocabulary, </a:t>
            </a:r>
            <a:r>
              <a:rPr lang="en-US" sz="2800" dirty="0" smtClean="0"/>
              <a:t>wealth, etc</a:t>
            </a:r>
            <a:r>
              <a:rPr lang="en-US" sz="2800" dirty="0"/>
              <a:t>.</a:t>
            </a:r>
          </a:p>
          <a:p>
            <a:pPr>
              <a:spcAft>
                <a:spcPts val="800"/>
              </a:spcAft>
            </a:pPr>
            <a:r>
              <a:rPr lang="en-US" sz="2800" dirty="0"/>
              <a:t>God does change His mind on </a:t>
            </a:r>
            <a:r>
              <a:rPr lang="en-US" sz="2800" dirty="0" smtClean="0"/>
              <a:t>things. This </a:t>
            </a:r>
            <a:r>
              <a:rPr lang="en-US" sz="2800" dirty="0"/>
              <a:t>is called His Permissive </a:t>
            </a:r>
            <a:r>
              <a:rPr lang="en-US" sz="2800" dirty="0" smtClean="0"/>
              <a:t>Will</a:t>
            </a:r>
            <a:endParaRPr lang="en-US" sz="2800" dirty="0"/>
          </a:p>
          <a:p>
            <a:pPr>
              <a:spcAft>
                <a:spcPts val="800"/>
              </a:spcAft>
            </a:pPr>
            <a:r>
              <a:rPr lang="en-US" sz="2800" dirty="0" smtClean="0"/>
              <a:t>No pivotal words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6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547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Hezekiah </a:t>
            </a:r>
            <a:r>
              <a:rPr lang="en-US" dirty="0" smtClean="0"/>
              <a:t>– Number Your </a:t>
            </a:r>
            <a:r>
              <a:rPr lang="en-US" dirty="0" smtClean="0"/>
              <a:t>Days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Applications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700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/>
              <a:t>Have your life in order in that God could call you back today.</a:t>
            </a:r>
          </a:p>
          <a:p>
            <a:pPr lvl="0"/>
            <a:r>
              <a:rPr lang="en-US" sz="3200" dirty="0"/>
              <a:t>If “God is in Control and has my best interest heart”, I must accept death as only my door to heaven and receive it with joy.</a:t>
            </a:r>
          </a:p>
          <a:p>
            <a:pPr lvl="0"/>
            <a:r>
              <a:rPr lang="en-US" sz="3200" dirty="0"/>
              <a:t>Take to Heart Mathew 5:19-20 and pursue rewards in Heaven. What would that look like? What is E2 in my life?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Final Thoughts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9988"/>
            <a:ext cx="10911840" cy="4516976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My </a:t>
            </a:r>
            <a:r>
              <a:rPr lang="en-US" sz="3200" dirty="0"/>
              <a:t>email is </a:t>
            </a:r>
            <a:r>
              <a:rPr lang="en-US" sz="3200" dirty="0">
                <a:hlinkClick r:id="rId2"/>
              </a:rPr>
              <a:t>gayle.jackson@portalt.com</a:t>
            </a:r>
            <a:r>
              <a:rPr lang="en-US" sz="3200" dirty="0"/>
              <a:t>, phone number is </a:t>
            </a:r>
            <a:r>
              <a:rPr lang="en-US" sz="3200" dirty="0" smtClean="0"/>
              <a:t>678-517-8534.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If this is true </a:t>
            </a:r>
            <a:r>
              <a:rPr lang="en-US" sz="3600" dirty="0" smtClean="0"/>
              <a:t>then two books </a:t>
            </a:r>
            <a:r>
              <a:rPr lang="en-US" sz="3600" dirty="0" smtClean="0"/>
              <a:t>that are a must for your </a:t>
            </a:r>
            <a:r>
              <a:rPr lang="en-US" sz="3600" dirty="0" smtClean="0"/>
              <a:t>library by </a:t>
            </a:r>
            <a:r>
              <a:rPr lang="en-US" sz="3600" dirty="0" smtClean="0"/>
              <a:t>Walt </a:t>
            </a:r>
            <a:r>
              <a:rPr lang="en-US" sz="3600" dirty="0" err="1" smtClean="0"/>
              <a:t>Henrichsen</a:t>
            </a:r>
            <a:r>
              <a:rPr lang="en-US" sz="3600" dirty="0" smtClean="0"/>
              <a:t>:</a:t>
            </a:r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Studying, Interpreting, and Applying the Bible</a:t>
            </a:r>
          </a:p>
          <a:p>
            <a:r>
              <a:rPr lang="en-US" sz="3600" dirty="0" smtClean="0"/>
              <a:t>Obey God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769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Luke 18:29-30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And He said to them, “Truly I say to you, there is no one who has left house or wife or brothers or parents or children, for the sake of the kingdom of God</a:t>
            </a:r>
            <a:r>
              <a:rPr lang="en-US" dirty="0" smtClean="0"/>
              <a:t>, </a:t>
            </a:r>
            <a:r>
              <a:rPr lang="en-US" b="1" i="1" dirty="0"/>
              <a:t>who will not receive many times as much at this time and in the age to come, eternal life</a:t>
            </a:r>
            <a:r>
              <a:rPr lang="en-US" b="1" i="1" dirty="0" smtClean="0"/>
              <a:t>.”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70" y="306201"/>
            <a:ext cx="10515600" cy="4516976"/>
          </a:xfrm>
        </p:spPr>
        <p:txBody>
          <a:bodyPr>
            <a:normAutofit/>
          </a:bodyPr>
          <a:lstStyle/>
          <a:p>
            <a:r>
              <a:rPr lang="en-US" b="1" i="1" u="sng" dirty="0"/>
              <a:t>The old Hymn: </a:t>
            </a:r>
          </a:p>
          <a:p>
            <a:pPr marL="0" indent="0">
              <a:buNone/>
            </a:pPr>
            <a:r>
              <a:rPr lang="en-US" b="1" i="1" dirty="0" smtClean="0"/>
              <a:t>This </a:t>
            </a:r>
            <a:r>
              <a:rPr lang="en-US" b="1" i="1" dirty="0"/>
              <a:t>world is not my home I'm just a-passin' through                                           My treasures are laid up somewhere beyond the blue </a:t>
            </a:r>
            <a:endParaRPr lang="en-US" b="1" i="1" dirty="0" smtClean="0"/>
          </a:p>
          <a:p>
            <a:endParaRPr lang="en-US" b="1" i="1" dirty="0"/>
          </a:p>
          <a:p>
            <a:r>
              <a:rPr lang="en-US" dirty="0"/>
              <a:t>Life is our trip back to heaven</a:t>
            </a:r>
          </a:p>
          <a:p>
            <a:endParaRPr lang="en-US" b="1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2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Bible Study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A large % of people claiming to be believers are not. 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&gt; 50%---</a:t>
            </a:r>
            <a:r>
              <a:rPr lang="en-US" i="1" dirty="0" smtClean="0"/>
              <a:t>My guess only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Time, life and the eternal judgment will eventually expose them. 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dirty="0" smtClean="0"/>
              <a:t>**Be discerning. Don’t hook your thinking to the world’s view of the bible.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Rates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3188051090"/>
              </p:ext>
            </p:extLst>
          </p:nvPr>
        </p:nvGraphicFramePr>
        <p:xfrm>
          <a:off x="2032000" y="1277655"/>
          <a:ext cx="8128000" cy="5078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559300" y="1928574"/>
            <a:ext cx="287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Teach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75100" y="2461647"/>
            <a:ext cx="287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Apply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73400" y="2994720"/>
            <a:ext cx="287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Meditate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06700" y="3542045"/>
            <a:ext cx="210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Study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78100" y="4090665"/>
            <a:ext cx="146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Read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79700" y="4639285"/>
            <a:ext cx="92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Hear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" name="Line Callout 1 27"/>
          <p:cNvSpPr/>
          <p:nvPr/>
        </p:nvSpPr>
        <p:spPr>
          <a:xfrm>
            <a:off x="660400" y="4870117"/>
            <a:ext cx="1549400" cy="787400"/>
          </a:xfrm>
          <a:prstGeom prst="borderCallout1">
            <a:avLst>
              <a:gd name="adj1" fmla="val 9073"/>
              <a:gd name="adj2" fmla="val 132634"/>
              <a:gd name="adj3" fmla="val 38305"/>
              <a:gd name="adj4" fmla="val 1049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90% of Input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02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Bible Study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Most men come </a:t>
            </a:r>
            <a:r>
              <a:rPr lang="en-US" u="sng" dirty="0" smtClean="0"/>
              <a:t>unprepared</a:t>
            </a:r>
            <a:r>
              <a:rPr lang="en-US" dirty="0" smtClean="0"/>
              <a:t> in Bible study. 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They just feed on the leader. 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Results in slow or no growth.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Not conducive to spiritual growth and leads to celebrity making.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87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Bible Study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Our hope is determined by our </a:t>
            </a:r>
            <a:r>
              <a:rPr lang="en-US" b="1" i="1" dirty="0" smtClean="0"/>
              <a:t>devotion</a:t>
            </a:r>
            <a:r>
              <a:rPr lang="en-US" dirty="0" smtClean="0"/>
              <a:t>, </a:t>
            </a:r>
            <a:r>
              <a:rPr lang="en-US" b="1" i="1" dirty="0" smtClean="0"/>
              <a:t>knowledge</a:t>
            </a:r>
            <a:r>
              <a:rPr lang="en-US" dirty="0" smtClean="0"/>
              <a:t> and </a:t>
            </a:r>
            <a:r>
              <a:rPr lang="en-US" b="1" i="1" dirty="0" smtClean="0"/>
              <a:t>application</a:t>
            </a:r>
            <a:r>
              <a:rPr lang="en-US" dirty="0" smtClean="0"/>
              <a:t> of His Word in our life.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47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8284453-7385-43BC-9747-27F3FDDC3288}" vid="{2E1657B4-8AF0-4EA4-9059-647E36FD00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Conference</Template>
  <TotalTime>1582</TotalTime>
  <Words>1544</Words>
  <Application>Microsoft Office PowerPoint</Application>
  <PresentationFormat>Widescreen</PresentationFormat>
  <Paragraphs>157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Promise</vt:lpstr>
      <vt:lpstr>PowerPoint Presentation</vt:lpstr>
      <vt:lpstr>Bible Study Today</vt:lpstr>
      <vt:lpstr>Retention Rates</vt:lpstr>
      <vt:lpstr>Bible Study Today</vt:lpstr>
      <vt:lpstr>Bible Study Today</vt:lpstr>
      <vt:lpstr>Seven Steps in Studying the Bible Walt’s book pages 23 to 28</vt:lpstr>
      <vt:lpstr>Seven Steps in Studying the Bible Continued Walt’s book pages 23 to 28</vt:lpstr>
      <vt:lpstr>Hezekiah – Number Your Days Cross Ref: Psalm 90:12</vt:lpstr>
      <vt:lpstr>Hezekiah – Number Your Days Cross Ref: Psalm 90:12</vt:lpstr>
      <vt:lpstr>Hezekiah – Number Your Days Cross Ref: Psalm 90:12</vt:lpstr>
      <vt:lpstr>Hezekiah – Number Your Days Cross Ref: Psalm 90:12</vt:lpstr>
      <vt:lpstr>Hezekiah – Number Your Days Context</vt:lpstr>
      <vt:lpstr>Hezekiah – Number Your Days Context Continued</vt:lpstr>
      <vt:lpstr>Hezekiah – Number Your Days Observations</vt:lpstr>
      <vt:lpstr>Hezekiah – Number Your Days Observations Continued</vt:lpstr>
      <vt:lpstr>Hezekiah – Number Your Days Question</vt:lpstr>
      <vt:lpstr>Hezekiah – Number Your Days Question</vt:lpstr>
      <vt:lpstr>Hezekiah – Number Your Days Pivotal Thoughts</vt:lpstr>
      <vt:lpstr>Hezekiah – Number Your Days Applications </vt:lpstr>
      <vt:lpstr>Final Thoughts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Currier</dc:creator>
  <cp:lastModifiedBy>Bob Currier</cp:lastModifiedBy>
  <cp:revision>33</cp:revision>
  <dcterms:created xsi:type="dcterms:W3CDTF">2016-09-04T22:19:19Z</dcterms:created>
  <dcterms:modified xsi:type="dcterms:W3CDTF">2016-10-19T19:42:28Z</dcterms:modified>
</cp:coreProperties>
</file>