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56" r:id="rId2"/>
    <p:sldId id="274" r:id="rId3"/>
    <p:sldId id="262" r:id="rId4"/>
    <p:sldId id="259" r:id="rId5"/>
    <p:sldId id="273" r:id="rId6"/>
    <p:sldId id="266" r:id="rId7"/>
    <p:sldId id="277" r:id="rId8"/>
    <p:sldId id="270" r:id="rId9"/>
    <p:sldId id="267" r:id="rId10"/>
    <p:sldId id="276" r:id="rId11"/>
    <p:sldId id="279" r:id="rId12"/>
    <p:sldId id="280" r:id="rId13"/>
    <p:sldId id="281" r:id="rId14"/>
    <p:sldId id="268" r:id="rId15"/>
    <p:sldId id="283" r:id="rId16"/>
    <p:sldId id="284" r:id="rId17"/>
    <p:sldId id="290" r:id="rId18"/>
    <p:sldId id="307" r:id="rId19"/>
    <p:sldId id="306" r:id="rId20"/>
    <p:sldId id="298" r:id="rId21"/>
    <p:sldId id="294" r:id="rId22"/>
    <p:sldId id="297" r:id="rId23"/>
    <p:sldId id="299" r:id="rId24"/>
    <p:sldId id="300" r:id="rId25"/>
    <p:sldId id="301" r:id="rId26"/>
    <p:sldId id="304" r:id="rId27"/>
    <p:sldId id="303" r:id="rId28"/>
    <p:sldId id="285" r:id="rId29"/>
    <p:sldId id="264" r:id="rId30"/>
    <p:sldId id="265" r:id="rId31"/>
    <p:sldId id="275" r:id="rId32"/>
    <p:sldId id="278" r:id="rId33"/>
    <p:sldId id="296" r:id="rId34"/>
    <p:sldId id="305" r:id="rId35"/>
    <p:sldId id="272" r:id="rId36"/>
    <p:sldId id="292" r:id="rId37"/>
    <p:sldId id="291" r:id="rId38"/>
    <p:sldId id="293" r:id="rId39"/>
    <p:sldId id="282" r:id="rId40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255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-104" y="-2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08D7E-18B5-407D-8BC2-1FBD28B1E82A}" type="datetimeFigureOut">
              <a:rPr lang="en-US" smtClean="0"/>
              <a:t>10/21/16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EF4C4-BB19-4E1A-99B7-E5A7591C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8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1620930"/>
            <a:ext cx="6858000" cy="115984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</a:defRPr>
            </a:lvl1pPr>
          </a:lstStyle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</a:defRPr>
            </a:lvl1pPr>
          </a:lstStyle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3043238"/>
            <a:ext cx="6858000" cy="44172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Author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1143000" y="291230"/>
            <a:ext cx="6858000" cy="1084913"/>
          </a:xfrm>
          <a:prstGeom prst="rect">
            <a:avLst/>
          </a:prstGeom>
          <a:solidFill>
            <a:srgbClr val="425563"/>
          </a:solidFill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3300" dirty="0" smtClean="0">
                <a:solidFill>
                  <a:schemeClr val="bg1"/>
                </a:solidFill>
              </a:rPr>
              <a:t>2016 Leadership</a:t>
            </a:r>
            <a:r>
              <a:rPr lang="en-US" sz="3300" baseline="0" dirty="0" smtClean="0">
                <a:solidFill>
                  <a:schemeClr val="bg1"/>
                </a:solidFill>
              </a:rPr>
              <a:t> Conference</a:t>
            </a:r>
          </a:p>
          <a:p>
            <a:pPr algn="ctr"/>
            <a:r>
              <a:rPr lang="en-US" sz="3300" baseline="0" dirty="0" smtClean="0">
                <a:solidFill>
                  <a:schemeClr val="bg1"/>
                </a:solidFill>
              </a:rPr>
              <a:t>Callaway Gardens</a:t>
            </a:r>
            <a:endParaRPr lang="en-US" sz="3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02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0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9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>
            <a:noAutofit/>
          </a:bodyPr>
          <a:lstStyle>
            <a:lvl1pPr marL="0" indent="0">
              <a:buNone/>
              <a:defRPr sz="21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1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3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5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69801"/>
            <a:ext cx="2949178" cy="65996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841326"/>
            <a:ext cx="2949178" cy="2560415"/>
          </a:xfrm>
        </p:spPr>
        <p:txBody>
          <a:bodyPr>
            <a:normAutofit/>
          </a:bodyPr>
          <a:lstStyle>
            <a:lvl1pPr marL="214313" indent="-214313">
              <a:buFont typeface="Arial" panose="020B0604020202020204" pitchFamily="34" charset="0"/>
              <a:buChar char="•"/>
              <a:defRPr sz="1500"/>
            </a:lvl1pPr>
            <a:lvl2pPr marL="557213" indent="-214313">
              <a:buFont typeface="Arial" panose="020B0604020202020204" pitchFamily="34" charset="0"/>
              <a:buChar char="•"/>
              <a:defRPr sz="1400" baseline="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628650" y="273845"/>
            <a:ext cx="7886700" cy="684397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42556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842148" y="1070373"/>
            <a:ext cx="4979194" cy="333136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329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684397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44991"/>
            <a:ext cx="7886700" cy="33877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rgbClr val="42556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rgbClr val="425563"/>
                </a:solidFill>
              </a:defRPr>
            </a:lvl1pPr>
          </a:lstStyle>
          <a:p>
            <a:r>
              <a:rPr lang="en-US" dirty="0" smtClean="0"/>
              <a:t>Slide </a:t>
            </a:r>
            <a:fld id="{77AE37B4-034F-483C-93F6-334D4F26DF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1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58" r:id="rId8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42556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annyspunlogic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King David</a:t>
            </a:r>
          </a:p>
          <a:p>
            <a:r>
              <a:rPr lang="en-US" dirty="0" smtClean="0"/>
              <a:t>Before and After Bathsheba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Danny Davis</a:t>
            </a:r>
          </a:p>
          <a:p>
            <a:r>
              <a:rPr lang="en-US" dirty="0" smtClean="0">
                <a:hlinkClick r:id="rId2"/>
              </a:rPr>
              <a:t>dannyspunlogic@gmail.com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2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Saul’s Response to Samuel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 Sam. 15:3 - Saul sent by God to annihilate the Amalekites and everything they own</a:t>
            </a:r>
          </a:p>
          <a:p>
            <a:r>
              <a:rPr lang="en-US" dirty="0" smtClean="0"/>
              <a:t>1 Sam. 15:7-9</a:t>
            </a:r>
            <a:r>
              <a:rPr lang="en-US" dirty="0"/>
              <a:t> </a:t>
            </a:r>
            <a:r>
              <a:rPr lang="en-US" dirty="0" smtClean="0"/>
              <a:t>- Saul took the king alive, and spared the best of the sheep and cattle</a:t>
            </a:r>
          </a:p>
          <a:p>
            <a:r>
              <a:rPr lang="en-US" dirty="0" smtClean="0"/>
              <a:t>1 Sam 15:13-26 - Samuel confronts and condemns Saul</a:t>
            </a:r>
          </a:p>
          <a:p>
            <a:r>
              <a:rPr lang="en-US" dirty="0" smtClean="0"/>
              <a:t>1 Sam 16:14 - The spirit of the Lord departed from Saul, and an evil spirit tormented him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566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of Saul’s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 Samuel 15:</a:t>
            </a:r>
          </a:p>
          <a:p>
            <a:pPr lvl="1"/>
            <a:r>
              <a:rPr lang="en-US" dirty="0" smtClean="0"/>
              <a:t>13: Saul claims to have obeyed</a:t>
            </a:r>
            <a:r>
              <a:rPr lang="en-US" dirty="0"/>
              <a:t> </a:t>
            </a:r>
            <a:r>
              <a:rPr lang="en-US" dirty="0" smtClean="0"/>
              <a:t>- I did it! Yay!</a:t>
            </a:r>
          </a:p>
          <a:p>
            <a:pPr lvl="1"/>
            <a:r>
              <a:rPr lang="en-US" dirty="0" smtClean="0"/>
              <a:t>15: The people brought the best to sacrifice to the Lord</a:t>
            </a:r>
          </a:p>
          <a:p>
            <a:pPr lvl="1"/>
            <a:r>
              <a:rPr lang="en-US" dirty="0" smtClean="0"/>
              <a:t>20-21: I did obey! ..brought back their king.  The people brought the best to sacrifice to the Lord.</a:t>
            </a:r>
          </a:p>
          <a:p>
            <a:pPr lvl="1"/>
            <a:r>
              <a:rPr lang="en-US" dirty="0" smtClean="0"/>
              <a:t>22-23: Samuel convicts Saul</a:t>
            </a:r>
          </a:p>
          <a:p>
            <a:pPr lvl="2"/>
            <a:r>
              <a:rPr lang="en-US" dirty="0" smtClean="0"/>
              <a:t>To obey is better than sacrifice</a:t>
            </a:r>
          </a:p>
          <a:p>
            <a:pPr lvl="2"/>
            <a:r>
              <a:rPr lang="en-US" dirty="0" smtClean="0"/>
              <a:t>In rebellion and arrogance, you rejected God</a:t>
            </a:r>
          </a:p>
          <a:p>
            <a:pPr lvl="2"/>
            <a:r>
              <a:rPr lang="en-US" dirty="0" smtClean="0"/>
              <a:t>God rejects you as King</a:t>
            </a:r>
          </a:p>
          <a:p>
            <a:pPr lvl="1"/>
            <a:r>
              <a:rPr lang="en-US" dirty="0" smtClean="0"/>
              <a:t>24: Finally, Saul admits fault, but blames his people </a:t>
            </a:r>
          </a:p>
          <a:p>
            <a:pPr lvl="2"/>
            <a:r>
              <a:rPr lang="en-US" dirty="0" smtClean="0"/>
              <a:t>Because I feared the people</a:t>
            </a:r>
            <a:r>
              <a:rPr lang="is-IS" dirty="0" smtClean="0"/>
              <a:t>…</a:t>
            </a:r>
          </a:p>
          <a:p>
            <a:pPr lvl="1"/>
            <a:r>
              <a:rPr lang="en-US" dirty="0" smtClean="0"/>
              <a:t>25: Asks Samuel to pardon his sin</a:t>
            </a:r>
            <a:r>
              <a:rPr lang="is-IS" dirty="0" smtClean="0"/>
              <a:t>…</a:t>
            </a:r>
            <a:r>
              <a:rPr lang="en-US" dirty="0" smtClean="0"/>
              <a:t>not God.</a:t>
            </a:r>
            <a:endParaRPr lang="is-I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74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 Sam 12: “I have sinned against the Lord”</a:t>
            </a:r>
          </a:p>
          <a:p>
            <a:r>
              <a:rPr lang="en-US" dirty="0" smtClean="0"/>
              <a:t>Psalm </a:t>
            </a:r>
            <a:r>
              <a:rPr lang="en-US" dirty="0" smtClean="0"/>
              <a:t>51</a:t>
            </a:r>
          </a:p>
          <a:p>
            <a:pPr lvl="1"/>
            <a:r>
              <a:rPr lang="en-US" dirty="0" smtClean="0"/>
              <a:t>(vs. 3-4)</a:t>
            </a:r>
          </a:p>
          <a:p>
            <a:pPr lvl="2"/>
            <a:r>
              <a:rPr lang="en-US" dirty="0" smtClean="0"/>
              <a:t>I was responsible</a:t>
            </a:r>
          </a:p>
          <a:p>
            <a:pPr lvl="2"/>
            <a:r>
              <a:rPr lang="en-US" dirty="0" smtClean="0"/>
              <a:t>I sinned only against God</a:t>
            </a:r>
          </a:p>
          <a:p>
            <a:pPr lvl="2"/>
            <a:r>
              <a:rPr lang="en-US" dirty="0" smtClean="0"/>
              <a:t>God is right and justified in his judgment</a:t>
            </a:r>
          </a:p>
          <a:p>
            <a:pPr lvl="2"/>
            <a:r>
              <a:rPr lang="en-US" dirty="0" smtClean="0"/>
              <a:t>I was sinful since birth</a:t>
            </a:r>
          </a:p>
          <a:p>
            <a:pPr lvl="1"/>
            <a:r>
              <a:rPr lang="en-US" dirty="0" smtClean="0"/>
              <a:t>(vs. 16-17)</a:t>
            </a:r>
          </a:p>
          <a:p>
            <a:pPr lvl="2"/>
            <a:r>
              <a:rPr lang="en-US" dirty="0" smtClean="0"/>
              <a:t>God finds no pleasure in sacrifices</a:t>
            </a:r>
          </a:p>
          <a:p>
            <a:pPr lvl="2"/>
            <a:r>
              <a:rPr lang="en-US" dirty="0" smtClean="0"/>
              <a:t>Only in a broken spirit; a broken and contrite heart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18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David and Saul’s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Saul was Disobedient and Rebellious</a:t>
            </a:r>
          </a:p>
          <a:p>
            <a:pPr lvl="1"/>
            <a:r>
              <a:rPr lang="en-US" dirty="0" smtClean="0"/>
              <a:t>It’s not my fault, It’s no big deal</a:t>
            </a:r>
          </a:p>
          <a:p>
            <a:pPr lvl="1"/>
            <a:r>
              <a:rPr lang="en-US" dirty="0" smtClean="0"/>
              <a:t>A sacrifice will cover it up, God will forgive me</a:t>
            </a:r>
          </a:p>
          <a:p>
            <a:r>
              <a:rPr lang="en-US" dirty="0" smtClean="0"/>
              <a:t>David was Disobedient and Repentant</a:t>
            </a:r>
          </a:p>
          <a:p>
            <a:pPr lvl="1"/>
            <a:r>
              <a:rPr lang="en-US" dirty="0" smtClean="0"/>
              <a:t>It’s 100% my fault, It’s a HUGE deal</a:t>
            </a:r>
          </a:p>
          <a:p>
            <a:pPr lvl="1"/>
            <a:r>
              <a:rPr lang="en-US" dirty="0" smtClean="0"/>
              <a:t>No sacrifice will cover it up, God doesn’t have to forgive me</a:t>
            </a:r>
          </a:p>
          <a:p>
            <a:pPr lvl="1"/>
            <a:r>
              <a:rPr lang="en-US" dirty="0" smtClean="0"/>
              <a:t>My only hope is a broken spirit and a contrite heart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671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David’s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3083"/>
            <a:ext cx="7886700" cy="338773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Death of his Youngest Son</a:t>
            </a:r>
          </a:p>
          <a:p>
            <a:r>
              <a:rPr lang="en-US" dirty="0" smtClean="0"/>
              <a:t>Family Rape: </a:t>
            </a:r>
            <a:r>
              <a:rPr lang="en-US" dirty="0" err="1" smtClean="0"/>
              <a:t>Amnon</a:t>
            </a:r>
            <a:r>
              <a:rPr lang="en-US" dirty="0" smtClean="0"/>
              <a:t> and Tamar</a:t>
            </a:r>
          </a:p>
          <a:p>
            <a:r>
              <a:rPr lang="en-US" dirty="0" smtClean="0"/>
              <a:t>Family Murder: Absalom’s revenge killing of </a:t>
            </a:r>
            <a:r>
              <a:rPr lang="en-US" dirty="0" err="1" smtClean="0"/>
              <a:t>Amnon</a:t>
            </a:r>
            <a:endParaRPr lang="en-US" dirty="0" smtClean="0"/>
          </a:p>
          <a:p>
            <a:r>
              <a:rPr lang="en-US" dirty="0" smtClean="0"/>
              <a:t>Absalom’s Rebellion: Raises an Army and Takes the Palace, rapes David’s concubines in public view</a:t>
            </a:r>
          </a:p>
          <a:p>
            <a:r>
              <a:rPr lang="en-US" dirty="0" smtClean="0"/>
              <a:t>Absalom is killed when David’s men defeat Absalom’s army and retake the palace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09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as a Leader Post-Bathsheba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As a king, he continues to be effective</a:t>
            </a:r>
          </a:p>
          <a:p>
            <a:pPr lvl="1"/>
            <a:r>
              <a:rPr lang="en-US" dirty="0" smtClean="0"/>
              <a:t>Wins many more battles</a:t>
            </a:r>
          </a:p>
          <a:p>
            <a:pPr lvl="1"/>
            <a:r>
              <a:rPr lang="en-US" dirty="0" smtClean="0"/>
              <a:t>Establishes an effective government</a:t>
            </a:r>
          </a:p>
          <a:p>
            <a:pPr lvl="1"/>
            <a:r>
              <a:rPr lang="en-US" dirty="0" smtClean="0"/>
              <a:t>Prepares materials for God’s temple</a:t>
            </a:r>
          </a:p>
          <a:p>
            <a:pPr lvl="1"/>
            <a:r>
              <a:rPr lang="en-US" dirty="0" smtClean="0"/>
              <a:t>Israel continues to grow in stature</a:t>
            </a:r>
          </a:p>
          <a:p>
            <a:r>
              <a:rPr lang="en-US" dirty="0" smtClean="0"/>
              <a:t>As a father, he flounders </a:t>
            </a:r>
          </a:p>
          <a:p>
            <a:pPr lvl="1"/>
            <a:r>
              <a:rPr lang="en-US" dirty="0" smtClean="0"/>
              <a:t>He does not discipline </a:t>
            </a:r>
            <a:r>
              <a:rPr lang="en-US" dirty="0" err="1" smtClean="0"/>
              <a:t>Amnon</a:t>
            </a:r>
            <a:endParaRPr lang="en-US" dirty="0" smtClean="0"/>
          </a:p>
          <a:p>
            <a:pPr lvl="1"/>
            <a:r>
              <a:rPr lang="en-US" dirty="0" smtClean="0"/>
              <a:t>He does not discipline Absalom</a:t>
            </a:r>
          </a:p>
          <a:p>
            <a:pPr lvl="1"/>
            <a:r>
              <a:rPr lang="en-US" dirty="0" smtClean="0"/>
              <a:t>His sin rendered him ineffective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25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Fatherhood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God would not relate to Saul, a rebellious sinner.</a:t>
            </a:r>
          </a:p>
          <a:p>
            <a:r>
              <a:rPr lang="en-US" dirty="0" smtClean="0"/>
              <a:t>Jesse trained David well: </a:t>
            </a:r>
          </a:p>
          <a:p>
            <a:pPr lvl="1"/>
            <a:r>
              <a:rPr lang="en-US" dirty="0" smtClean="0"/>
              <a:t>The Scriptures</a:t>
            </a:r>
          </a:p>
          <a:p>
            <a:pPr lvl="1"/>
            <a:r>
              <a:rPr lang="en-US" dirty="0" smtClean="0"/>
              <a:t>Obedience</a:t>
            </a:r>
          </a:p>
          <a:p>
            <a:pPr lvl="1"/>
            <a:r>
              <a:rPr lang="en-US" dirty="0" smtClean="0"/>
              <a:t>Respect</a:t>
            </a:r>
          </a:p>
          <a:p>
            <a:r>
              <a:rPr lang="en-US" dirty="0" smtClean="0"/>
              <a:t>God gives David great success</a:t>
            </a:r>
            <a:endParaRPr lang="en-US" dirty="0"/>
          </a:p>
          <a:p>
            <a:pPr lvl="1"/>
            <a:r>
              <a:rPr lang="en-US" dirty="0" smtClean="0"/>
              <a:t>and tells him that He would have given him more!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86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Fatherhood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God outlines his relationship with Solomon as Father and Son (2 Sam 27:14-15)</a:t>
            </a:r>
          </a:p>
          <a:p>
            <a:pPr lvl="1"/>
            <a:r>
              <a:rPr lang="en-US" dirty="0" smtClean="0"/>
              <a:t>When he does wrong He will punish him</a:t>
            </a:r>
          </a:p>
          <a:p>
            <a:pPr lvl="1"/>
            <a:r>
              <a:rPr lang="en-US" dirty="0" smtClean="0"/>
              <a:t>His love will never be taken away from him</a:t>
            </a:r>
          </a:p>
          <a:p>
            <a:r>
              <a:rPr lang="en-US" dirty="0" smtClean="0"/>
              <a:t>God Disciplines David for Disobedience, but Restores the Relationship (2 Sam 12:13)</a:t>
            </a:r>
          </a:p>
          <a:p>
            <a:r>
              <a:rPr lang="en-US" dirty="0" smtClean="0"/>
              <a:t>David does not discipline his sons, which leads to rebellion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092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Father’s Love Expressed Through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Heb. 12:5-8;11 </a:t>
            </a:r>
            <a:r>
              <a:rPr lang="en-US" sz="1300" dirty="0" smtClean="0"/>
              <a:t>(NASB)</a:t>
            </a:r>
          </a:p>
          <a:p>
            <a:pPr lvl="1"/>
            <a:r>
              <a:rPr lang="en-US" dirty="0" smtClean="0"/>
              <a:t>“My </a:t>
            </a:r>
            <a:r>
              <a:rPr lang="en-US" dirty="0"/>
              <a:t>son, do not regard lightly the discipline of the Lord</a:t>
            </a:r>
            <a:r>
              <a:rPr lang="en-US" dirty="0" smtClean="0"/>
              <a:t>, Nor </a:t>
            </a:r>
            <a:r>
              <a:rPr lang="en-US" dirty="0"/>
              <a:t>faint when you are reproved by Him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those whom the Lord loves He disciplines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He scourges every son whom He </a:t>
            </a:r>
            <a:r>
              <a:rPr lang="en-US" dirty="0" smtClean="0"/>
              <a:t>receives.</a:t>
            </a:r>
            <a:endParaRPr lang="en-US" dirty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for discipline that you endure; God deals with you as with sons; for what son is there whom </a:t>
            </a:r>
            <a:r>
              <a:rPr lang="en-US" i="1" dirty="0"/>
              <a:t>his</a:t>
            </a:r>
            <a:r>
              <a:rPr lang="en-US" dirty="0"/>
              <a:t> father does not discipline</a:t>
            </a:r>
            <a:r>
              <a:rPr lang="en-US" dirty="0" smtClean="0"/>
              <a:t>?”</a:t>
            </a:r>
            <a:endParaRPr lang="en-US" dirty="0"/>
          </a:p>
          <a:p>
            <a:pPr lvl="1"/>
            <a:r>
              <a:rPr lang="is-IS" dirty="0" smtClean="0"/>
              <a:t>…</a:t>
            </a:r>
            <a:r>
              <a:rPr lang="en-US" dirty="0" smtClean="0"/>
              <a:t>to </a:t>
            </a:r>
            <a:r>
              <a:rPr lang="en-US" dirty="0"/>
              <a:t>those who have been trained by it, afterwards it yields the peaceful fruit of righteousness.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02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of Father’s Love through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Father is an irreplaceable asset to their Son</a:t>
            </a:r>
          </a:p>
          <a:p>
            <a:r>
              <a:rPr lang="en-US" dirty="0" smtClean="0"/>
              <a:t>The Father establishes the rule of the relationship</a:t>
            </a:r>
          </a:p>
          <a:p>
            <a:r>
              <a:rPr lang="en-US" dirty="0" smtClean="0"/>
              <a:t>Willful disobedience is not tolerated</a:t>
            </a:r>
          </a:p>
          <a:p>
            <a:r>
              <a:rPr lang="en-US" dirty="0" smtClean="0"/>
              <a:t>Disobedience results in Consequences</a:t>
            </a:r>
          </a:p>
          <a:p>
            <a:r>
              <a:rPr lang="en-US" dirty="0" smtClean="0"/>
              <a:t>The Relationship is Reconciled through Repentance</a:t>
            </a:r>
          </a:p>
          <a:p>
            <a:r>
              <a:rPr lang="en-US" dirty="0" smtClean="0"/>
              <a:t>What’s ultimately at stake is the Relationship with an Irreplaceable </a:t>
            </a:r>
            <a:r>
              <a:rPr lang="en-US" dirty="0"/>
              <a:t>A</a:t>
            </a:r>
            <a:r>
              <a:rPr lang="en-US" dirty="0" smtClean="0"/>
              <a:t>sset</a:t>
            </a:r>
          </a:p>
          <a:p>
            <a:r>
              <a:rPr lang="en-US" dirty="0" smtClean="0"/>
              <a:t>The Goal is Righteousness and Peace for those who are trained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9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Verse Prep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Sam 11:1-15 &amp;</a:t>
            </a:r>
            <a:r>
              <a:rPr lang="en-US" dirty="0"/>
              <a:t> </a:t>
            </a:r>
            <a:r>
              <a:rPr lang="en-US" dirty="0" smtClean="0"/>
              <a:t>26-27</a:t>
            </a:r>
          </a:p>
          <a:p>
            <a:r>
              <a:rPr lang="en-US" dirty="0" smtClean="0"/>
              <a:t>2 Sam 12:1-14</a:t>
            </a:r>
          </a:p>
          <a:p>
            <a:r>
              <a:rPr lang="en-US" dirty="0"/>
              <a:t>1 Sam 15:13-</a:t>
            </a:r>
            <a:r>
              <a:rPr lang="en-US" dirty="0" smtClean="0"/>
              <a:t>26</a:t>
            </a:r>
          </a:p>
          <a:p>
            <a:r>
              <a:rPr lang="en-US" dirty="0" smtClean="0"/>
              <a:t>Psalm 51: 3-4; 16-17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497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 Snapshot of NT Sanctification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OT Story of David provides an illustration of the discipline relationship between Father and Son.</a:t>
            </a:r>
          </a:p>
          <a:p>
            <a:r>
              <a:rPr lang="en-US" dirty="0" smtClean="0"/>
              <a:t>The Father’s Love expressed through Discipline is a critical aspect of the Sanctification process laid out for us in the New Testament.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71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Sanctification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Phil. 1:6 </a:t>
            </a:r>
            <a:r>
              <a:rPr lang="en-US" sz="1500" dirty="0" smtClean="0"/>
              <a:t>(KJV)</a:t>
            </a:r>
          </a:p>
          <a:p>
            <a:pPr marL="342900" lvl="1" indent="0">
              <a:buNone/>
            </a:pPr>
            <a:r>
              <a:rPr lang="en-US" i="1" dirty="0" smtClean="0"/>
              <a:t>“</a:t>
            </a:r>
            <a:r>
              <a:rPr lang="en-US" dirty="0"/>
              <a:t>Being confident of this very thing, that he which hath begun a good work in you will perform </a:t>
            </a:r>
            <a:r>
              <a:rPr lang="en-US" i="1" dirty="0"/>
              <a:t>it</a:t>
            </a:r>
            <a:r>
              <a:rPr lang="en-US" dirty="0"/>
              <a:t> until the day of Jesus </a:t>
            </a:r>
            <a:r>
              <a:rPr lang="en-US" dirty="0" smtClean="0"/>
              <a:t>Christ”</a:t>
            </a:r>
          </a:p>
          <a:p>
            <a:r>
              <a:rPr lang="en-US" dirty="0" smtClean="0"/>
              <a:t>Rom. 5:3-4 </a:t>
            </a:r>
            <a:r>
              <a:rPr lang="en-US" sz="1500" dirty="0" smtClean="0"/>
              <a:t>(KJV)</a:t>
            </a:r>
          </a:p>
          <a:p>
            <a:pPr lvl="1"/>
            <a:r>
              <a:rPr lang="en-US" dirty="0" smtClean="0"/>
              <a:t>“And </a:t>
            </a:r>
            <a:r>
              <a:rPr lang="en-US" dirty="0"/>
              <a:t>not only </a:t>
            </a:r>
            <a:r>
              <a:rPr lang="en-US" i="1" dirty="0"/>
              <a:t>so</a:t>
            </a:r>
            <a:r>
              <a:rPr lang="en-US" dirty="0"/>
              <a:t>, but we glory in tribulations also: knowing that tribulation </a:t>
            </a:r>
            <a:r>
              <a:rPr lang="en-US" dirty="0" err="1"/>
              <a:t>worketh</a:t>
            </a:r>
            <a:r>
              <a:rPr lang="en-US" dirty="0"/>
              <a:t> patience; </a:t>
            </a:r>
            <a:r>
              <a:rPr lang="en-US" baseline="30000" dirty="0"/>
              <a:t>4 </a:t>
            </a:r>
            <a:r>
              <a:rPr lang="en-US" dirty="0"/>
              <a:t>And patience, experience; and experience, </a:t>
            </a:r>
            <a:r>
              <a:rPr lang="en-US" dirty="0" smtClean="0"/>
              <a:t>hope”</a:t>
            </a:r>
          </a:p>
          <a:p>
            <a:r>
              <a:rPr lang="en-US" dirty="0" smtClean="0"/>
              <a:t>James 1:2-4 </a:t>
            </a:r>
            <a:r>
              <a:rPr lang="en-US" sz="1500" dirty="0" smtClean="0"/>
              <a:t>(KJV)</a:t>
            </a:r>
          </a:p>
          <a:p>
            <a:pPr lvl="1"/>
            <a:r>
              <a:rPr lang="en-US" dirty="0" smtClean="0"/>
              <a:t>“My </a:t>
            </a:r>
            <a:r>
              <a:rPr lang="en-US" dirty="0"/>
              <a:t>brethren, count it all joy when ye fall into divers temptations; </a:t>
            </a:r>
            <a:r>
              <a:rPr lang="en-US" baseline="30000" dirty="0" smtClean="0"/>
              <a:t>3 </a:t>
            </a:r>
            <a:r>
              <a:rPr lang="en-US" dirty="0" smtClean="0"/>
              <a:t>Knowing </a:t>
            </a:r>
            <a:r>
              <a:rPr lang="en-US" i="1" dirty="0"/>
              <a:t>this</a:t>
            </a:r>
            <a:r>
              <a:rPr lang="en-US" dirty="0"/>
              <a:t>, that the trying of your faith </a:t>
            </a:r>
            <a:r>
              <a:rPr lang="en-US" dirty="0" err="1"/>
              <a:t>worketh</a:t>
            </a:r>
            <a:r>
              <a:rPr lang="en-US" dirty="0"/>
              <a:t> patience. </a:t>
            </a:r>
            <a:r>
              <a:rPr lang="en-US" baseline="30000" dirty="0"/>
              <a:t>4 </a:t>
            </a:r>
            <a:r>
              <a:rPr lang="en-US" dirty="0"/>
              <a:t>But let patience have </a:t>
            </a:r>
            <a:r>
              <a:rPr lang="en-US" i="1" dirty="0"/>
              <a:t>her</a:t>
            </a:r>
            <a:r>
              <a:rPr lang="en-US" dirty="0"/>
              <a:t> perfect work, that ye may be perfect and entire, wanting nothing</a:t>
            </a:r>
            <a:r>
              <a:rPr lang="en-US" dirty="0" smtClean="0"/>
              <a:t>.”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2143" y="63500"/>
            <a:ext cx="138499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83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Foundation: Irreplaceable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God Gives us a Relationship with Jesus Christ that Saves our Soul</a:t>
            </a:r>
          </a:p>
          <a:p>
            <a:pPr lvl="1"/>
            <a:r>
              <a:rPr lang="en-US" dirty="0" smtClean="0"/>
              <a:t>John 3:16 – Jesus Christ = Eternal Life</a:t>
            </a:r>
          </a:p>
          <a:p>
            <a:pPr lvl="1"/>
            <a:r>
              <a:rPr lang="en-US" dirty="0" smtClean="0"/>
              <a:t>Eph. 2:8-9 – Salvation is a gift from God</a:t>
            </a:r>
          </a:p>
          <a:p>
            <a:r>
              <a:rPr lang="en-US" dirty="0" smtClean="0"/>
              <a:t>God determines the Rules of the Relationship</a:t>
            </a:r>
          </a:p>
          <a:p>
            <a:pPr lvl="1"/>
            <a:r>
              <a:rPr lang="en-US" dirty="0" smtClean="0"/>
              <a:t>Mat. 22:37-40 – Love God, Love your Neighbor</a:t>
            </a:r>
          </a:p>
          <a:p>
            <a:pPr lvl="1"/>
            <a:r>
              <a:rPr lang="en-US" dirty="0" smtClean="0"/>
              <a:t>John 14:21:23 – He who obeys me, loves me</a:t>
            </a:r>
          </a:p>
          <a:p>
            <a:pPr lvl="1"/>
            <a:r>
              <a:rPr lang="en-US" dirty="0" smtClean="0"/>
              <a:t>1 John 2:3-4 – We know him, if we obey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32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Convicted of 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Romans 3:23 </a:t>
            </a:r>
            <a:r>
              <a:rPr lang="en-US" sz="1700" dirty="0" smtClean="0"/>
              <a:t>(KJV)</a:t>
            </a:r>
            <a:r>
              <a:rPr lang="en-US" dirty="0" smtClean="0"/>
              <a:t> </a:t>
            </a:r>
          </a:p>
          <a:p>
            <a:pPr marL="342900" lvl="1" indent="0">
              <a:buNone/>
            </a:pPr>
            <a:r>
              <a:rPr lang="en-US" dirty="0" smtClean="0"/>
              <a:t>“For all have sinned, and fall short of the glory of God”</a:t>
            </a:r>
          </a:p>
          <a:p>
            <a:r>
              <a:rPr lang="en-US" dirty="0" smtClean="0"/>
              <a:t>We are Convicted by:</a:t>
            </a:r>
          </a:p>
          <a:p>
            <a:pPr lvl="1"/>
            <a:r>
              <a:rPr lang="en-US" dirty="0" smtClean="0"/>
              <a:t>Fellow Brothers in Christ</a:t>
            </a:r>
          </a:p>
          <a:p>
            <a:pPr lvl="2"/>
            <a:r>
              <a:rPr lang="en-US" dirty="0" smtClean="0"/>
              <a:t>2 Tim. 2:24-26 – correct with humility</a:t>
            </a:r>
          </a:p>
          <a:p>
            <a:pPr lvl="1"/>
            <a:r>
              <a:rPr lang="en-US" dirty="0" smtClean="0"/>
              <a:t>Conscience	</a:t>
            </a:r>
          </a:p>
          <a:p>
            <a:pPr lvl="2"/>
            <a:r>
              <a:rPr lang="en-US" dirty="0" smtClean="0"/>
              <a:t>Rom 2:15 – the conscience bears witness</a:t>
            </a:r>
          </a:p>
          <a:p>
            <a:pPr lvl="1"/>
            <a:r>
              <a:rPr lang="en-US" dirty="0" smtClean="0"/>
              <a:t>Revelation by the Holy Spirit through The Word of God</a:t>
            </a:r>
          </a:p>
          <a:p>
            <a:pPr lvl="2"/>
            <a:r>
              <a:rPr lang="en-US" dirty="0" smtClean="0"/>
              <a:t>John 16:7-8 – </a:t>
            </a:r>
            <a:r>
              <a:rPr lang="en-US" dirty="0" smtClean="0">
                <a:solidFill>
                  <a:srgbClr val="800000"/>
                </a:solidFill>
              </a:rPr>
              <a:t>When I go [Jesus], I will send the Helper, He will convict the world of sin, righteousness and judgment.</a:t>
            </a:r>
          </a:p>
          <a:p>
            <a:pPr lvl="2"/>
            <a:r>
              <a:rPr lang="en-US" dirty="0" smtClean="0"/>
              <a:t>Eph. 1:17-18 – spirit of wisdom and revelation in the knowledge of Him</a:t>
            </a:r>
          </a:p>
          <a:p>
            <a:r>
              <a:rPr lang="en-US" dirty="0" smtClean="0"/>
              <a:t>When convicted of Sin, our Response is a Reflection </a:t>
            </a:r>
            <a:r>
              <a:rPr lang="en-US" dirty="0"/>
              <a:t>of our Faith in our Father and the value we put on that relationship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3429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85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 w/ Rebellion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We do NOT value the Relationship</a:t>
            </a:r>
          </a:p>
          <a:p>
            <a:r>
              <a:rPr lang="en-US" dirty="0" smtClean="0"/>
              <a:t>We do not want and can not hope for Reconciliation</a:t>
            </a:r>
          </a:p>
          <a:p>
            <a:r>
              <a:rPr lang="en-US" dirty="0"/>
              <a:t>1 John 1:</a:t>
            </a:r>
            <a:r>
              <a:rPr lang="en-US" dirty="0" smtClean="0"/>
              <a:t>8,10</a:t>
            </a:r>
            <a:endParaRPr lang="en-US" dirty="0"/>
          </a:p>
          <a:p>
            <a:pPr lvl="1"/>
            <a:r>
              <a:rPr lang="en-US" dirty="0"/>
              <a:t>If we say we have no sin, we deceive ourselves</a:t>
            </a:r>
          </a:p>
          <a:p>
            <a:pPr lvl="1"/>
            <a:r>
              <a:rPr lang="en-US" dirty="0"/>
              <a:t>If we say we have not sinned, we make God a liar</a:t>
            </a:r>
          </a:p>
          <a:p>
            <a:r>
              <a:rPr lang="en-US" dirty="0" smtClean="0"/>
              <a:t>Rom 2:4-5</a:t>
            </a:r>
          </a:p>
          <a:p>
            <a:pPr lvl="1"/>
            <a:r>
              <a:rPr lang="en-US" dirty="0" smtClean="0"/>
              <a:t>Despise the riches of His goodness, forbearance and long suffering</a:t>
            </a:r>
            <a:r>
              <a:rPr lang="is-IS" dirty="0" smtClean="0"/>
              <a:t>…</a:t>
            </a:r>
            <a:endParaRPr lang="en-US" dirty="0"/>
          </a:p>
          <a:p>
            <a:pPr lvl="1"/>
            <a:r>
              <a:rPr lang="en-US" dirty="0" smtClean="0"/>
              <a:t>You </a:t>
            </a:r>
            <a:r>
              <a:rPr lang="en-US" dirty="0"/>
              <a:t>treasure up wrath on the day of </a:t>
            </a:r>
            <a:r>
              <a:rPr lang="en-US" dirty="0" smtClean="0"/>
              <a:t>judgment</a:t>
            </a:r>
            <a:endParaRPr lang="en-US" dirty="0"/>
          </a:p>
          <a:p>
            <a:r>
              <a:rPr lang="en-US" dirty="0"/>
              <a:t>1 </a:t>
            </a:r>
            <a:r>
              <a:rPr lang="en-US" dirty="0" err="1"/>
              <a:t>Cor</a:t>
            </a:r>
            <a:r>
              <a:rPr lang="en-US" dirty="0"/>
              <a:t> 3:11-15</a:t>
            </a:r>
          </a:p>
          <a:p>
            <a:pPr lvl="1"/>
            <a:r>
              <a:rPr lang="en-US" dirty="0"/>
              <a:t>Everyone’s work will be revealed by fire on the Day</a:t>
            </a:r>
            <a:r>
              <a:rPr lang="is-IS" dirty="0"/>
              <a:t>…if anyone’s work is burned, they will suffer loss; but he will be saved as if by fire.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503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 w/ Repentance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We value our Relationship with the Father</a:t>
            </a:r>
          </a:p>
          <a:p>
            <a:r>
              <a:rPr lang="en-US" dirty="0"/>
              <a:t>We have Hope for and Assurance of Reconciliation</a:t>
            </a:r>
          </a:p>
          <a:p>
            <a:r>
              <a:rPr lang="en-US" dirty="0"/>
              <a:t>1 John 1:9</a:t>
            </a:r>
          </a:p>
          <a:p>
            <a:pPr lvl="1"/>
            <a:r>
              <a:rPr lang="en-US" dirty="0"/>
              <a:t>If we confess our sins, God is faithful to forgive us</a:t>
            </a:r>
          </a:p>
          <a:p>
            <a:r>
              <a:rPr lang="en-US" dirty="0"/>
              <a:t>2 Tim 2:25-26</a:t>
            </a:r>
          </a:p>
          <a:p>
            <a:pPr lvl="1"/>
            <a:r>
              <a:rPr lang="en-US" dirty="0"/>
              <a:t>God can grant us repentance, that we may know the truth; come to our sense and escape the snare of the devil</a:t>
            </a:r>
          </a:p>
          <a:p>
            <a:r>
              <a:rPr lang="en-US" dirty="0"/>
              <a:t>Psalm 119:71</a:t>
            </a:r>
          </a:p>
          <a:p>
            <a:pPr lvl="1"/>
            <a:r>
              <a:rPr lang="en-US" dirty="0"/>
              <a:t>It is good for me that I was afflicted, that I might learn Your statutes.</a:t>
            </a:r>
          </a:p>
          <a:p>
            <a:r>
              <a:rPr lang="en-US" dirty="0"/>
              <a:t>1 </a:t>
            </a:r>
            <a:r>
              <a:rPr lang="en-US" dirty="0" err="1"/>
              <a:t>Cor</a:t>
            </a:r>
            <a:r>
              <a:rPr lang="en-US" dirty="0"/>
              <a:t> 3:11-15</a:t>
            </a:r>
          </a:p>
          <a:p>
            <a:pPr lvl="1"/>
            <a:r>
              <a:rPr lang="en-US" dirty="0"/>
              <a:t>Everyone’s work will be revealed by fire on the Day</a:t>
            </a:r>
            <a:r>
              <a:rPr lang="is-IS" dirty="0"/>
              <a:t>…if anyone’s work remains, he will receive a reward.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70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Beware of Presumption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James 1:7-8 </a:t>
            </a:r>
            <a:r>
              <a:rPr lang="en-US" sz="1500" dirty="0"/>
              <a:t>(KJV)</a:t>
            </a:r>
          </a:p>
          <a:p>
            <a:pPr lvl="1"/>
            <a:r>
              <a:rPr lang="en-US" dirty="0"/>
              <a:t>“For let not that man think that he shall receive any thing of the Lord. </a:t>
            </a:r>
            <a:r>
              <a:rPr lang="en-US" baseline="30000" dirty="0"/>
              <a:t>8 </a:t>
            </a:r>
            <a:r>
              <a:rPr lang="en-US" dirty="0"/>
              <a:t>A double minded man </a:t>
            </a:r>
            <a:r>
              <a:rPr lang="en-US" i="1" dirty="0"/>
              <a:t>is</a:t>
            </a:r>
            <a:r>
              <a:rPr lang="en-US" dirty="0"/>
              <a:t> unstable in all his ways.”</a:t>
            </a:r>
          </a:p>
          <a:p>
            <a:r>
              <a:rPr lang="en-US" dirty="0" smtClean="0"/>
              <a:t>Rom</a:t>
            </a:r>
            <a:r>
              <a:rPr lang="en-US" dirty="0" smtClean="0"/>
              <a:t>. 3:8</a:t>
            </a:r>
            <a:r>
              <a:rPr lang="en-US" sz="1500" dirty="0" smtClean="0"/>
              <a:t> (KJV)</a:t>
            </a:r>
          </a:p>
          <a:p>
            <a:pPr marL="342900" lvl="1" indent="0">
              <a:buNone/>
            </a:pPr>
            <a:r>
              <a:rPr lang="en-US" dirty="0" smtClean="0"/>
              <a:t>“</a:t>
            </a:r>
            <a:r>
              <a:rPr lang="en-US" dirty="0"/>
              <a:t>And not </a:t>
            </a:r>
            <a:r>
              <a:rPr lang="en-US" i="1" dirty="0"/>
              <a:t>rather</a:t>
            </a:r>
            <a:r>
              <a:rPr lang="en-US" dirty="0"/>
              <a:t>, (as we be slanderously reported, and as some affirm that we say,) Let us do evil, that good may come? whose damnation is just</a:t>
            </a:r>
            <a:r>
              <a:rPr lang="en-US" dirty="0" smtClean="0"/>
              <a:t>.</a:t>
            </a:r>
            <a:r>
              <a:rPr lang="en-US" dirty="0" smtClean="0"/>
              <a:t>”</a:t>
            </a:r>
            <a:endParaRPr lang="en-US" dirty="0" smtClean="0"/>
          </a:p>
          <a:p>
            <a:r>
              <a:rPr lang="en-US" dirty="0" smtClean="0"/>
              <a:t>Hebrews 10:26-27 </a:t>
            </a:r>
            <a:r>
              <a:rPr lang="en-US" sz="1500" dirty="0" smtClean="0"/>
              <a:t>(KJV)</a:t>
            </a:r>
          </a:p>
          <a:p>
            <a:pPr lvl="1"/>
            <a:r>
              <a:rPr lang="en-US" dirty="0" smtClean="0"/>
              <a:t>“For </a:t>
            </a:r>
            <a:r>
              <a:rPr lang="en-US" dirty="0"/>
              <a:t>if we sin </a:t>
            </a:r>
            <a:r>
              <a:rPr lang="en-US" dirty="0" smtClean="0"/>
              <a:t>willfully </a:t>
            </a:r>
            <a:r>
              <a:rPr lang="en-US" dirty="0"/>
              <a:t>after that we have received the knowledge of the truth, there </a:t>
            </a:r>
            <a:r>
              <a:rPr lang="en-US" dirty="0" err="1"/>
              <a:t>remaineth</a:t>
            </a:r>
            <a:r>
              <a:rPr lang="en-US" dirty="0"/>
              <a:t> no more sacrifice for sins, </a:t>
            </a:r>
            <a:r>
              <a:rPr lang="en-US" baseline="30000" dirty="0"/>
              <a:t>27 </a:t>
            </a:r>
            <a:r>
              <a:rPr lang="en-US" dirty="0"/>
              <a:t>But a certain fearful looking for of judgment and fiery indignation, which shall devour the adversaries.</a:t>
            </a:r>
            <a:r>
              <a:rPr lang="en-US" dirty="0" smtClean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363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and Saul model God’s expression of Love through Discipline, and 2 different responses:</a:t>
            </a:r>
          </a:p>
          <a:p>
            <a:pPr lvl="1"/>
            <a:r>
              <a:rPr lang="en-US" dirty="0" smtClean="0"/>
              <a:t>Repentance</a:t>
            </a:r>
          </a:p>
          <a:p>
            <a:pPr lvl="1"/>
            <a:r>
              <a:rPr lang="en-US" dirty="0" smtClean="0"/>
              <a:t>Rebellion</a:t>
            </a:r>
          </a:p>
          <a:p>
            <a:r>
              <a:rPr lang="en-US" dirty="0" smtClean="0"/>
              <a:t>This model of discipline plays itself out repeatedly as a critical part of our </a:t>
            </a:r>
            <a:r>
              <a:rPr lang="en-US" dirty="0"/>
              <a:t>S</a:t>
            </a:r>
            <a:r>
              <a:rPr lang="en-US" dirty="0" smtClean="0"/>
              <a:t>anctification Process</a:t>
            </a:r>
          </a:p>
          <a:p>
            <a:pPr lvl="1"/>
            <a:r>
              <a:rPr lang="en-US" dirty="0"/>
              <a:t>Through repentance, we participate in the process of sanctification, that is the perfecting of our faith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Believers We </a:t>
            </a:r>
            <a:r>
              <a:rPr lang="en-US" dirty="0"/>
              <a:t>M</a:t>
            </a:r>
            <a:r>
              <a:rPr lang="en-US" dirty="0" smtClean="0"/>
              <a:t>ust:</a:t>
            </a:r>
          </a:p>
          <a:p>
            <a:pPr lvl="1"/>
            <a:r>
              <a:rPr lang="en-US" dirty="0" smtClean="0"/>
              <a:t>Fear the Consequences of Sin avoiding it at all costs</a:t>
            </a:r>
            <a:endParaRPr lang="en-US" dirty="0"/>
          </a:p>
          <a:p>
            <a:pPr lvl="1"/>
            <a:r>
              <a:rPr lang="en-US" dirty="0" smtClean="0"/>
              <a:t>Repent with Hope for Reconciliation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void Presuming on our Relationship with Christ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2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Father’s Love Expressed Through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Heb. 12:5-8;11 (NDT)</a:t>
            </a:r>
          </a:p>
          <a:p>
            <a:pPr lvl="1"/>
            <a:r>
              <a:rPr lang="en-US" dirty="0" smtClean="0"/>
              <a:t>Do not lose heart when rebuked, the Lord disciplines those he loves, punishes those he accepts as a son.</a:t>
            </a:r>
          </a:p>
          <a:p>
            <a:pPr lvl="1"/>
            <a:r>
              <a:rPr lang="en-US" dirty="0" smtClean="0"/>
              <a:t>Endure hardship as discipline, God is treating you as a son.</a:t>
            </a:r>
          </a:p>
          <a:p>
            <a:pPr lvl="1"/>
            <a:r>
              <a:rPr lang="en-US" dirty="0" smtClean="0"/>
              <a:t>If you are not disciplined, then you are not sons.</a:t>
            </a:r>
          </a:p>
          <a:p>
            <a:pPr lvl="1"/>
            <a:r>
              <a:rPr lang="en-US" dirty="0" smtClean="0"/>
              <a:t>Discipline results in a harvest of righteousness and peace, for those trained by it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33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David?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God’s Anointed (1 Sam 16:13)</a:t>
            </a:r>
          </a:p>
          <a:p>
            <a:pPr lvl="1"/>
            <a:r>
              <a:rPr lang="en-US" dirty="0" smtClean="0"/>
              <a:t>The Spirit of the Lord was upon him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Good Reputation (1 Sam 16:18)</a:t>
            </a:r>
          </a:p>
          <a:p>
            <a:pPr lvl="1"/>
            <a:r>
              <a:rPr lang="en-US" dirty="0" smtClean="0"/>
              <a:t>Musician, valiant, man of war, prudent, comely, the Lord is with Him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Faithful (1 Sam 17:36-37)</a:t>
            </a:r>
          </a:p>
          <a:p>
            <a:pPr lvl="1"/>
            <a:r>
              <a:rPr lang="en-US" dirty="0" smtClean="0"/>
              <a:t>Just as God delivered David from the lion and the bear, he would deliver David from Goliath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63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this story?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“Hall of Fame”  (Heb. 11)</a:t>
            </a:r>
          </a:p>
          <a:p>
            <a:r>
              <a:rPr lang="en-US" dirty="0" smtClean="0"/>
              <a:t>Heb. 12:1-2 </a:t>
            </a:r>
            <a:r>
              <a:rPr lang="en-US" sz="1500" dirty="0" smtClean="0"/>
              <a:t>(KJV)</a:t>
            </a:r>
            <a:r>
              <a:rPr lang="en-US" dirty="0" smtClean="0"/>
              <a:t> </a:t>
            </a:r>
          </a:p>
          <a:p>
            <a:pPr marL="342900" lvl="1" indent="0">
              <a:buNone/>
            </a:pPr>
            <a:r>
              <a:rPr lang="en-US" dirty="0" smtClean="0"/>
              <a:t>1 Wherefore </a:t>
            </a:r>
            <a:r>
              <a:rPr lang="en-US" dirty="0"/>
              <a:t>seeing we also are compassed about with so great a cloud of witnesses, let us lay aside every weight, and the sin which doth so easily beset us, and let us run with patience the race that is set before </a:t>
            </a:r>
            <a:r>
              <a:rPr lang="en-US" dirty="0" smtClean="0"/>
              <a:t>us</a:t>
            </a:r>
          </a:p>
          <a:p>
            <a:pPr marL="342900" lvl="1" indent="0">
              <a:buNone/>
            </a:pPr>
            <a:r>
              <a:rPr lang="en-US" dirty="0" smtClean="0"/>
              <a:t>2</a:t>
            </a:r>
            <a:r>
              <a:rPr lang="en-US" dirty="0"/>
              <a:t> Looking unto Jesus the author and finisher of our faith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04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David?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Behaved Wisely (1 Sam 18:14)</a:t>
            </a:r>
          </a:p>
          <a:p>
            <a:pPr lvl="1"/>
            <a:r>
              <a:rPr lang="en-US" dirty="0" smtClean="0"/>
              <a:t>The Lord was with him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Frequently Inquired of the Lord (1 Sam 23:2)</a:t>
            </a:r>
          </a:p>
          <a:p>
            <a:pPr lvl="1"/>
            <a:r>
              <a:rPr lang="en-US" dirty="0" smtClean="0"/>
              <a:t>Faithfully acted on God’s response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Knew and Obeyed God’s Law (1 Sam 24:6;12-13)</a:t>
            </a:r>
          </a:p>
          <a:p>
            <a:pPr lvl="1"/>
            <a:r>
              <a:rPr lang="en-US" dirty="0" smtClean="0"/>
              <a:t>Spared Saul’s Life 2x </a:t>
            </a:r>
          </a:p>
          <a:p>
            <a:pPr lvl="2"/>
            <a:r>
              <a:rPr lang="en-US" dirty="0" smtClean="0"/>
              <a:t>1 Sam. 24:6-7</a:t>
            </a:r>
          </a:p>
          <a:p>
            <a:pPr lvl="2"/>
            <a:r>
              <a:rPr lang="en-US" dirty="0" smtClean="0"/>
              <a:t>1 Sam. 26:9-11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2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David wasn’t where he should have been</a:t>
            </a:r>
          </a:p>
          <a:p>
            <a:r>
              <a:rPr lang="en-US" dirty="0" smtClean="0"/>
              <a:t>David knew what he was doing we wrong</a:t>
            </a:r>
          </a:p>
          <a:p>
            <a:r>
              <a:rPr lang="en-US" dirty="0" smtClean="0"/>
              <a:t>David tried to cover it up</a:t>
            </a:r>
          </a:p>
          <a:p>
            <a:r>
              <a:rPr lang="en-US" dirty="0" smtClean="0"/>
              <a:t>Uriah’s righteousness must have hurt David</a:t>
            </a:r>
          </a:p>
          <a:p>
            <a:r>
              <a:rPr lang="en-US" dirty="0" smtClean="0"/>
              <a:t>David Marries Bathsheba and at least 9 months pass before Nathan confronts him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59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Nathan uses a parable to convict David.</a:t>
            </a:r>
          </a:p>
          <a:p>
            <a:pPr lvl="1"/>
            <a:r>
              <a:rPr lang="en-US" dirty="0" smtClean="0"/>
              <a:t>David was shocked!</a:t>
            </a:r>
          </a:p>
          <a:p>
            <a:r>
              <a:rPr lang="en-US" dirty="0" smtClean="0"/>
              <a:t>God gave him everything, and would have given him more.</a:t>
            </a:r>
          </a:p>
          <a:p>
            <a:r>
              <a:rPr lang="en-US" dirty="0" smtClean="0"/>
              <a:t>David will experience severe consequences for his sin</a:t>
            </a:r>
          </a:p>
          <a:p>
            <a:r>
              <a:rPr lang="en-US" dirty="0" smtClean="0"/>
              <a:t>But God maintains the relationship</a:t>
            </a:r>
          </a:p>
          <a:p>
            <a:r>
              <a:rPr lang="en-US" dirty="0" smtClean="0"/>
              <a:t>WHY?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54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and Bathsheba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Sin is costly</a:t>
            </a:r>
          </a:p>
          <a:p>
            <a:pPr lvl="1"/>
            <a:r>
              <a:rPr lang="en-US" dirty="0" smtClean="0"/>
              <a:t>Hurts our relationship with God</a:t>
            </a:r>
          </a:p>
          <a:p>
            <a:pPr lvl="1"/>
            <a:r>
              <a:rPr lang="en-US" dirty="0" smtClean="0"/>
              <a:t>Hurts our relationships with others</a:t>
            </a:r>
          </a:p>
          <a:p>
            <a:pPr lvl="1"/>
            <a:r>
              <a:rPr lang="en-US" dirty="0" smtClean="0"/>
              <a:t>Hinders our effectiveness</a:t>
            </a:r>
          </a:p>
          <a:p>
            <a:pPr lvl="1"/>
            <a:r>
              <a:rPr lang="en-US" dirty="0" smtClean="0"/>
              <a:t>Keeps us self-centered</a:t>
            </a:r>
          </a:p>
          <a:p>
            <a:r>
              <a:rPr lang="en-US" dirty="0" smtClean="0"/>
              <a:t>Avoid it at all costs</a:t>
            </a:r>
          </a:p>
          <a:p>
            <a:pPr lvl="1"/>
            <a:r>
              <a:rPr lang="en-US" dirty="0" smtClean="0"/>
              <a:t>Fear the consequences of sin</a:t>
            </a:r>
          </a:p>
          <a:p>
            <a:pPr lvl="1"/>
            <a:r>
              <a:rPr lang="en-US" dirty="0" smtClean="0"/>
              <a:t>Protect yourself and be vigilant (If David can, so can I)</a:t>
            </a:r>
          </a:p>
          <a:p>
            <a:r>
              <a:rPr lang="en-US" dirty="0" smtClean="0"/>
              <a:t>When you sin, respond as David </a:t>
            </a:r>
          </a:p>
          <a:p>
            <a:pPr lvl="1"/>
            <a:r>
              <a:rPr lang="en-US" dirty="0" smtClean="0"/>
              <a:t>Repent with a broken spirit and a contrite heart</a:t>
            </a:r>
          </a:p>
          <a:p>
            <a:pPr lvl="1"/>
            <a:r>
              <a:rPr lang="en-US" dirty="0" smtClean="0"/>
              <a:t>Maintain hope in a restored relationship</a:t>
            </a:r>
          </a:p>
          <a:p>
            <a:pPr lvl="1"/>
            <a:r>
              <a:rPr lang="en-US" dirty="0" smtClean="0"/>
              <a:t>Call God Just and Good, regardless of the consequences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10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this story?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“Hall of Fame”  (Heb. 11)</a:t>
            </a:r>
          </a:p>
          <a:p>
            <a:r>
              <a:rPr lang="en-US" dirty="0" smtClean="0"/>
              <a:t>Heb. 11:1-2</a:t>
            </a:r>
          </a:p>
          <a:p>
            <a:pPr lvl="1"/>
            <a:r>
              <a:rPr lang="en-US" dirty="0"/>
              <a:t>“Now faith is the substance of things hoped for, the evidence of things not seen</a:t>
            </a:r>
            <a:r>
              <a:rPr lang="en-US" dirty="0" smtClean="0"/>
              <a:t>.</a:t>
            </a:r>
            <a:r>
              <a:rPr lang="en-US" dirty="0"/>
              <a:t> For by it the elders obtained a good report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Heb. 11:32-34</a:t>
            </a:r>
          </a:p>
          <a:p>
            <a:pPr lvl="1"/>
            <a:r>
              <a:rPr lang="en-US" dirty="0" smtClean="0"/>
              <a:t>“..I don’t have time to tell about</a:t>
            </a:r>
            <a:r>
              <a:rPr lang="is-IS" dirty="0" smtClean="0"/>
              <a:t>…David...who through faith conquered kingdoms, administered justice...and who became powerful in battle and routed foriegn armies”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11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David do it???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 to David’s Counting</a:t>
            </a:r>
          </a:p>
          <a:p>
            <a:pPr lvl="1"/>
            <a:r>
              <a:rPr lang="en-US" dirty="0" smtClean="0"/>
              <a:t>1 Chronicles 21:1</a:t>
            </a:r>
          </a:p>
          <a:p>
            <a:pPr lvl="1"/>
            <a:r>
              <a:rPr lang="en-US" dirty="0" smtClean="0"/>
              <a:t>1 Sam 24:1 </a:t>
            </a:r>
          </a:p>
          <a:p>
            <a:r>
              <a:rPr lang="en-US" dirty="0" smtClean="0"/>
              <a:t>Neither God or Satan mentioned in regards to Bathsheba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05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David Can, so can we</a:t>
            </a:r>
          </a:p>
          <a:p>
            <a:r>
              <a:rPr lang="en-US" dirty="0" smtClean="0"/>
              <a:t>If you do sin, respond like David</a:t>
            </a:r>
          </a:p>
          <a:p>
            <a:r>
              <a:rPr lang="en-US" dirty="0" smtClean="0"/>
              <a:t>There will be consequences</a:t>
            </a:r>
          </a:p>
          <a:p>
            <a:r>
              <a:rPr lang="en-US" dirty="0" smtClean="0"/>
              <a:t>There is also hope, to restore the relationship with God</a:t>
            </a:r>
          </a:p>
          <a:p>
            <a:r>
              <a:rPr lang="en-US" dirty="0" smtClean="0"/>
              <a:t>These truths establish the framework for biblical discipline</a:t>
            </a:r>
          </a:p>
          <a:p>
            <a:pPr lvl="1"/>
            <a:r>
              <a:rPr lang="en-US" dirty="0" smtClean="0"/>
              <a:t>Applied by God to his sons as an essential element of the sanctification process</a:t>
            </a:r>
          </a:p>
          <a:p>
            <a:pPr lvl="1"/>
            <a:r>
              <a:rPr lang="en-US" dirty="0" smtClean="0"/>
              <a:t>Applied by Fathers to sons as an essential element of preparing them for a relationship with God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136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One is Safe, Be Alert!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David, anybody can</a:t>
            </a:r>
          </a:p>
          <a:p>
            <a:r>
              <a:rPr lang="en-US" dirty="0" smtClean="0"/>
              <a:t>Be vigilant</a:t>
            </a:r>
          </a:p>
          <a:p>
            <a:r>
              <a:rPr lang="en-US" dirty="0" smtClean="0"/>
              <a:t>Prepare</a:t>
            </a:r>
          </a:p>
          <a:p>
            <a:r>
              <a:rPr lang="en-US" dirty="0" smtClean="0"/>
              <a:t>Be Dependent</a:t>
            </a:r>
          </a:p>
          <a:p>
            <a:r>
              <a:rPr lang="en-US" dirty="0"/>
              <a:t>B</a:t>
            </a:r>
            <a:r>
              <a:rPr lang="en-US" dirty="0" smtClean="0"/>
              <a:t>e Fearful (</a:t>
            </a:r>
            <a:r>
              <a:rPr lang="en-US" dirty="0" err="1" smtClean="0"/>
              <a:t>Heb</a:t>
            </a:r>
            <a:r>
              <a:rPr lang="en-US" dirty="0" smtClean="0"/>
              <a:t> 10:26-31)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268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 Sin, Respond as David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convicted, throw yourself at the mercy of God as David did.</a:t>
            </a:r>
          </a:p>
          <a:p>
            <a:r>
              <a:rPr lang="en-US" dirty="0"/>
              <a:t>Repent with a broken spirit and contrite heart</a:t>
            </a:r>
          </a:p>
          <a:p>
            <a:r>
              <a:rPr lang="en-US" dirty="0"/>
              <a:t>In response to the consequences, call God good, do not lose hope, do not give up. 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506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We look to the patriarchs for encouragement to run the race</a:t>
            </a:r>
          </a:p>
          <a:p>
            <a:pPr lvl="1"/>
            <a:r>
              <a:rPr lang="en-US" dirty="0" smtClean="0"/>
              <a:t>No one is safe from sin, it is a constant battle</a:t>
            </a:r>
          </a:p>
          <a:p>
            <a:pPr lvl="2"/>
            <a:r>
              <a:rPr lang="en-US" dirty="0" smtClean="0"/>
              <a:t>No one can hurt you but yourself</a:t>
            </a:r>
          </a:p>
          <a:p>
            <a:pPr lvl="2"/>
            <a:r>
              <a:rPr lang="en-US" dirty="0" smtClean="0"/>
              <a:t>Be vigilant, work to protect yourself</a:t>
            </a:r>
          </a:p>
          <a:p>
            <a:pPr lvl="2"/>
            <a:r>
              <a:rPr lang="en-US" dirty="0" smtClean="0"/>
              <a:t>Respond to mistakes with a broken and contrite heart</a:t>
            </a:r>
          </a:p>
          <a:p>
            <a:pPr lvl="1"/>
            <a:r>
              <a:rPr lang="en-US" dirty="0" smtClean="0"/>
              <a:t>Sin</a:t>
            </a:r>
          </a:p>
          <a:p>
            <a:pPr lvl="2"/>
            <a:r>
              <a:rPr lang="en-US" dirty="0" smtClean="0"/>
              <a:t>Separates us from God</a:t>
            </a:r>
          </a:p>
          <a:p>
            <a:pPr lvl="2"/>
            <a:r>
              <a:rPr lang="en-US" dirty="0" smtClean="0"/>
              <a:t>Renders us ineffective</a:t>
            </a:r>
          </a:p>
          <a:p>
            <a:pPr lvl="1"/>
            <a:r>
              <a:rPr lang="en-US" dirty="0" smtClean="0"/>
              <a:t>Father’s Train Their Children</a:t>
            </a:r>
          </a:p>
          <a:p>
            <a:pPr lvl="2"/>
            <a:r>
              <a:rPr lang="en-US" dirty="0" smtClean="0"/>
              <a:t>Father works to prepare their children for the next stage of life</a:t>
            </a:r>
          </a:p>
          <a:p>
            <a:pPr lvl="2"/>
            <a:r>
              <a:rPr lang="en-US" dirty="0" smtClean="0"/>
              <a:t>Train them in ways of the Lord</a:t>
            </a:r>
          </a:p>
          <a:p>
            <a:pPr lvl="2"/>
            <a:r>
              <a:rPr lang="en-US" dirty="0" smtClean="0"/>
              <a:t>Give them as much as possible </a:t>
            </a:r>
          </a:p>
          <a:p>
            <a:pPr lvl="2"/>
            <a:r>
              <a:rPr lang="en-US" dirty="0" smtClean="0"/>
              <a:t>Discipline Disobedience</a:t>
            </a:r>
          </a:p>
          <a:p>
            <a:pPr lvl="3"/>
            <a:r>
              <a:rPr lang="en-US" dirty="0" smtClean="0"/>
              <a:t>Disobedience brings consequences</a:t>
            </a:r>
          </a:p>
          <a:p>
            <a:pPr lvl="3"/>
            <a:r>
              <a:rPr lang="en-US" dirty="0" smtClean="0"/>
              <a:t>Relationship is restored based on response</a:t>
            </a:r>
          </a:p>
          <a:p>
            <a:pPr lvl="4"/>
            <a:r>
              <a:rPr lang="en-US" dirty="0" smtClean="0"/>
              <a:t>Rebellion </a:t>
            </a:r>
            <a:r>
              <a:rPr lang="en-US" dirty="0" err="1" smtClean="0"/>
              <a:t>vs</a:t>
            </a:r>
            <a:r>
              <a:rPr lang="en-US" dirty="0" smtClean="0"/>
              <a:t> Repentance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David’s Life Before Bathsheba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David’s Intro  (10-15yo)</a:t>
            </a:r>
          </a:p>
          <a:p>
            <a:pPr lvl="1"/>
            <a:r>
              <a:rPr lang="en-US" dirty="0" smtClean="0"/>
              <a:t>Anointed King </a:t>
            </a:r>
          </a:p>
          <a:p>
            <a:pPr lvl="1"/>
            <a:r>
              <a:rPr lang="en-US" dirty="0" smtClean="0"/>
              <a:t>Saul’s Musician </a:t>
            </a:r>
          </a:p>
          <a:p>
            <a:pPr lvl="1"/>
            <a:r>
              <a:rPr lang="en-US" dirty="0" smtClean="0"/>
              <a:t>David &amp; Goliath </a:t>
            </a:r>
          </a:p>
          <a:p>
            <a:r>
              <a:rPr lang="en-US" dirty="0" smtClean="0"/>
              <a:t>David &amp; Saul (25-40yo)</a:t>
            </a:r>
          </a:p>
          <a:p>
            <a:pPr lvl="1"/>
            <a:r>
              <a:rPr lang="en-US" dirty="0" smtClean="0"/>
              <a:t>David as Military Leader </a:t>
            </a:r>
          </a:p>
          <a:p>
            <a:pPr lvl="1"/>
            <a:r>
              <a:rPr lang="en-US" dirty="0" smtClean="0"/>
              <a:t>Saul’s Jealousy</a:t>
            </a:r>
          </a:p>
          <a:p>
            <a:pPr lvl="1"/>
            <a:r>
              <a:rPr lang="en-US" dirty="0" smtClean="0"/>
              <a:t>Saul Chases David</a:t>
            </a:r>
          </a:p>
          <a:p>
            <a:pPr lvl="1"/>
            <a:r>
              <a:rPr lang="en-US" dirty="0" smtClean="0"/>
              <a:t>Saul and 3 Sons Die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David Becomes King </a:t>
            </a:r>
          </a:p>
          <a:p>
            <a:pPr lvl="1"/>
            <a:r>
              <a:rPr lang="en-US" dirty="0" smtClean="0"/>
              <a:t>Judah Anoints David</a:t>
            </a:r>
          </a:p>
          <a:p>
            <a:pPr lvl="1"/>
            <a:r>
              <a:rPr lang="en-US" dirty="0" smtClean="0"/>
              <a:t>David and </a:t>
            </a:r>
            <a:r>
              <a:rPr lang="en-US" dirty="0" err="1" smtClean="0"/>
              <a:t>Ish-Bosheth</a:t>
            </a:r>
            <a:endParaRPr lang="en-US" dirty="0" smtClean="0"/>
          </a:p>
          <a:p>
            <a:pPr lvl="1"/>
            <a:r>
              <a:rPr lang="en-US" dirty="0" smtClean="0"/>
              <a:t>Israel Anoints David</a:t>
            </a:r>
          </a:p>
          <a:p>
            <a:r>
              <a:rPr lang="en-US" dirty="0" smtClean="0"/>
              <a:t>David’s Reign (40-55yo)</a:t>
            </a:r>
          </a:p>
          <a:p>
            <a:pPr lvl="1"/>
            <a:r>
              <a:rPr lang="en-US" dirty="0" smtClean="0"/>
              <a:t>Conquers Jerusalem </a:t>
            </a:r>
          </a:p>
          <a:p>
            <a:pPr lvl="1"/>
            <a:r>
              <a:rPr lang="en-US" dirty="0" smtClean="0"/>
              <a:t>Defeats the Philistines</a:t>
            </a:r>
          </a:p>
          <a:p>
            <a:pPr lvl="1"/>
            <a:r>
              <a:rPr lang="en-US" dirty="0" smtClean="0"/>
              <a:t>Brings Ark to Jerusalem</a:t>
            </a:r>
          </a:p>
          <a:p>
            <a:pPr lvl="1"/>
            <a:r>
              <a:rPr lang="en-US" dirty="0" smtClean="0"/>
              <a:t>Wins Many Battles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30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David’s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Spirit of the Lord </a:t>
            </a:r>
          </a:p>
          <a:p>
            <a:r>
              <a:rPr lang="en-US" dirty="0" smtClean="0"/>
              <a:t>Successful in all he did</a:t>
            </a:r>
          </a:p>
          <a:p>
            <a:r>
              <a:rPr lang="en-US" dirty="0" smtClean="0"/>
              <a:t>Great Reputation</a:t>
            </a:r>
          </a:p>
          <a:p>
            <a:r>
              <a:rPr lang="en-US" dirty="0" smtClean="0"/>
              <a:t>Wise beyond his years</a:t>
            </a:r>
          </a:p>
          <a:p>
            <a:r>
              <a:rPr lang="en-US" dirty="0" smtClean="0"/>
              <a:t>Inquired of the Lord</a:t>
            </a:r>
          </a:p>
          <a:p>
            <a:r>
              <a:rPr lang="en-US" dirty="0" smtClean="0"/>
              <a:t>Faithful to God</a:t>
            </a:r>
          </a:p>
          <a:p>
            <a:r>
              <a:rPr lang="en-US" dirty="0"/>
              <a:t>Successful Warrior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Gave Credit to </a:t>
            </a:r>
            <a:r>
              <a:rPr lang="en-US" dirty="0" smtClean="0"/>
              <a:t>God</a:t>
            </a:r>
          </a:p>
          <a:p>
            <a:r>
              <a:rPr lang="en-US" dirty="0" smtClean="0"/>
              <a:t>Knew God’s Will</a:t>
            </a:r>
          </a:p>
          <a:p>
            <a:r>
              <a:rPr lang="en-US" dirty="0" smtClean="0"/>
              <a:t>Obeyed God’s Law</a:t>
            </a:r>
          </a:p>
          <a:p>
            <a:r>
              <a:rPr lang="en-US" dirty="0" smtClean="0"/>
              <a:t>Knew Right from Wrong</a:t>
            </a:r>
          </a:p>
          <a:p>
            <a:r>
              <a:rPr lang="en-US" dirty="0" smtClean="0"/>
              <a:t>Prayer and Worship</a:t>
            </a:r>
          </a:p>
          <a:p>
            <a:r>
              <a:rPr lang="en-US" dirty="0" smtClean="0"/>
              <a:t>Knew His Place</a:t>
            </a:r>
          </a:p>
          <a:p>
            <a:r>
              <a:rPr lang="en-US" dirty="0" smtClean="0"/>
              <a:t>Rejoiced in the Lord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421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&amp; Bathsheba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Sam. 11</a:t>
            </a:r>
          </a:p>
          <a:p>
            <a:pPr lvl="1"/>
            <a:r>
              <a:rPr lang="en-US" dirty="0" smtClean="0"/>
              <a:t>1: David </a:t>
            </a:r>
            <a:r>
              <a:rPr lang="en-US" dirty="0"/>
              <a:t>wasn’t where he should have </a:t>
            </a:r>
            <a:r>
              <a:rPr lang="en-US" dirty="0" smtClean="0"/>
              <a:t>been</a:t>
            </a:r>
            <a:endParaRPr lang="is-IS" dirty="0" smtClean="0"/>
          </a:p>
          <a:p>
            <a:pPr lvl="1"/>
            <a:r>
              <a:rPr lang="is-IS" dirty="0" smtClean="0"/>
              <a:t>2-5: David knew that it </a:t>
            </a:r>
            <a:r>
              <a:rPr lang="is-IS" dirty="0"/>
              <a:t>was wrong </a:t>
            </a:r>
            <a:endParaRPr lang="is-IS" dirty="0" smtClean="0"/>
          </a:p>
          <a:p>
            <a:pPr lvl="1"/>
            <a:r>
              <a:rPr lang="is-IS" dirty="0" smtClean="0"/>
              <a:t>6-13: </a:t>
            </a:r>
            <a:r>
              <a:rPr lang="en-US" dirty="0" smtClean="0"/>
              <a:t>David tries to cover up pregnancy</a:t>
            </a:r>
          </a:p>
          <a:p>
            <a:pPr lvl="2"/>
            <a:r>
              <a:rPr lang="en-US" dirty="0" smtClean="0"/>
              <a:t>11: Uriah refuses to sleep with Bathsheba</a:t>
            </a:r>
          </a:p>
          <a:p>
            <a:pPr lvl="1"/>
            <a:r>
              <a:rPr lang="en-US" dirty="0" smtClean="0"/>
              <a:t>14-15: David sent Uriah to his death </a:t>
            </a:r>
            <a:endParaRPr lang="en-US" dirty="0"/>
          </a:p>
          <a:p>
            <a:pPr lvl="1"/>
            <a:r>
              <a:rPr lang="en-US" dirty="0" smtClean="0"/>
              <a:t>26-27: David marries Bathsheba &amp; have a son</a:t>
            </a:r>
          </a:p>
          <a:p>
            <a:pPr lvl="2"/>
            <a:r>
              <a:rPr lang="en-US" dirty="0" smtClean="0"/>
              <a:t>At least 9 months before Nathan confronts David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66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David Do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Jer</a:t>
            </a:r>
            <a:r>
              <a:rPr lang="en-US" dirty="0" smtClean="0"/>
              <a:t> 17:9 </a:t>
            </a:r>
            <a:r>
              <a:rPr lang="en-US" sz="1300" dirty="0" smtClean="0"/>
              <a:t>(KJV)</a:t>
            </a:r>
          </a:p>
          <a:p>
            <a:pPr marL="342900" lvl="1" indent="0">
              <a:buNone/>
            </a:pPr>
            <a:r>
              <a:rPr lang="en-US" dirty="0" smtClean="0"/>
              <a:t>“</a:t>
            </a:r>
            <a:r>
              <a:rPr lang="en-US" dirty="0"/>
              <a:t>The heart is deceitful above all things, and desperately wicked: who can know it?”</a:t>
            </a:r>
          </a:p>
          <a:p>
            <a:r>
              <a:rPr lang="en-US" dirty="0" smtClean="0"/>
              <a:t>Romans </a:t>
            </a:r>
            <a:r>
              <a:rPr lang="en-US" dirty="0"/>
              <a:t>7:18,22-23 </a:t>
            </a:r>
            <a:r>
              <a:rPr lang="en-US" sz="1300" dirty="0"/>
              <a:t>(KJV</a:t>
            </a:r>
            <a:r>
              <a:rPr lang="en-US" sz="1300" dirty="0" smtClean="0"/>
              <a:t>)</a:t>
            </a:r>
            <a:r>
              <a:rPr lang="en-US" dirty="0"/>
              <a:t> </a:t>
            </a:r>
            <a:endParaRPr lang="en-US" dirty="0" smtClean="0"/>
          </a:p>
          <a:p>
            <a:pPr marL="342900" lvl="1" indent="0">
              <a:buNone/>
            </a:pPr>
            <a:r>
              <a:rPr lang="en-US" dirty="0" smtClean="0"/>
              <a:t>"</a:t>
            </a:r>
            <a:r>
              <a:rPr lang="en-US" dirty="0"/>
              <a:t>For I know that in me(that is, in my flesh,) </a:t>
            </a:r>
            <a:r>
              <a:rPr lang="en-US" dirty="0" err="1"/>
              <a:t>dwelleth</a:t>
            </a:r>
            <a:r>
              <a:rPr lang="en-US" dirty="0"/>
              <a:t> no good thing…But I see another law in my members, warring against the law of my mind, and bringing me into captivity to the law of sin which is in my members.” 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4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David’s Heart was Deceitful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Deceived Himself</a:t>
            </a:r>
          </a:p>
          <a:p>
            <a:pPr lvl="1"/>
            <a:r>
              <a:rPr lang="en-US" dirty="0" smtClean="0"/>
              <a:t>He probably thought he deserved it</a:t>
            </a:r>
          </a:p>
          <a:p>
            <a:pPr lvl="1"/>
            <a:r>
              <a:rPr lang="en-US" dirty="0" smtClean="0"/>
              <a:t>He </a:t>
            </a:r>
            <a:r>
              <a:rPr lang="en-US" dirty="0"/>
              <a:t>was confident in his position</a:t>
            </a:r>
            <a:endParaRPr lang="en-US" dirty="0" smtClean="0"/>
          </a:p>
          <a:p>
            <a:pPr lvl="1"/>
            <a:r>
              <a:rPr lang="en-US" dirty="0" smtClean="0"/>
              <a:t>He did not think anyone would know</a:t>
            </a:r>
          </a:p>
          <a:p>
            <a:pPr lvl="1"/>
            <a:r>
              <a:rPr lang="en-US" dirty="0" smtClean="0"/>
              <a:t>Didn’t think there would be consequences</a:t>
            </a:r>
          </a:p>
          <a:p>
            <a:r>
              <a:rPr lang="en-US" dirty="0" smtClean="0"/>
              <a:t>David Set Himself Up?</a:t>
            </a:r>
          </a:p>
          <a:p>
            <a:pPr lvl="1"/>
            <a:r>
              <a:rPr lang="en-US" dirty="0" smtClean="0"/>
              <a:t>Deut. 17:17 – “Neither shall he [the king] multiply wives to himself, that his heart turn not away.”</a:t>
            </a:r>
          </a:p>
          <a:p>
            <a:pPr lvl="1"/>
            <a:r>
              <a:rPr lang="en-US" dirty="0" smtClean="0"/>
              <a:t>David had taken 5 wives by this time.</a:t>
            </a:r>
          </a:p>
          <a:p>
            <a:pPr lvl="1"/>
            <a:r>
              <a:rPr lang="en-US" dirty="0" smtClean="0"/>
              <a:t>Never called on it by God or Nathan.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6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&amp; Nathan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2 Sam. 12:1-14</a:t>
            </a:r>
          </a:p>
          <a:p>
            <a:pPr lvl="1"/>
            <a:r>
              <a:rPr lang="en-US" dirty="0" smtClean="0"/>
              <a:t>1-6: Nathan’s parable invokes David’s wrath</a:t>
            </a:r>
          </a:p>
          <a:p>
            <a:pPr lvl="1"/>
            <a:r>
              <a:rPr lang="en-US" dirty="0" smtClean="0"/>
              <a:t>7-9: David stands accused &amp; shocked</a:t>
            </a:r>
          </a:p>
          <a:p>
            <a:pPr lvl="2"/>
            <a:r>
              <a:rPr lang="en-US" dirty="0"/>
              <a:t>God gave him everything, and would have given him </a:t>
            </a:r>
            <a:r>
              <a:rPr lang="en-US" dirty="0" smtClean="0"/>
              <a:t>more</a:t>
            </a:r>
            <a:r>
              <a:rPr lang="en-US" dirty="0"/>
              <a:t>!</a:t>
            </a:r>
            <a:endParaRPr lang="en-US" dirty="0" smtClean="0"/>
          </a:p>
          <a:p>
            <a:pPr lvl="1"/>
            <a:r>
              <a:rPr lang="en-US" dirty="0" smtClean="0"/>
              <a:t>10-12: David</a:t>
            </a:r>
            <a:r>
              <a:rPr lang="en-US" dirty="0"/>
              <a:t> </a:t>
            </a:r>
            <a:r>
              <a:rPr lang="en-US" dirty="0" smtClean="0"/>
              <a:t>will experience severe</a:t>
            </a:r>
            <a:r>
              <a:rPr lang="en-US" dirty="0"/>
              <a:t> </a:t>
            </a:r>
            <a:r>
              <a:rPr lang="en-US" dirty="0" smtClean="0"/>
              <a:t>Consequences for his Sin</a:t>
            </a:r>
          </a:p>
          <a:p>
            <a:pPr lvl="1"/>
            <a:r>
              <a:rPr lang="en-US" dirty="0" smtClean="0"/>
              <a:t>13: David Responds with Humility</a:t>
            </a:r>
          </a:p>
          <a:p>
            <a:pPr lvl="2"/>
            <a:r>
              <a:rPr lang="en-US" dirty="0" smtClean="0"/>
              <a:t>God takes away his sin, he will not die</a:t>
            </a:r>
          </a:p>
          <a:p>
            <a:pPr lvl="1"/>
            <a:r>
              <a:rPr lang="en-US" dirty="0" smtClean="0"/>
              <a:t>14: Because he gave God’s enemies occasion to blaspheme, David’s son will die.</a:t>
            </a:r>
          </a:p>
          <a:p>
            <a:r>
              <a:rPr lang="en-US" dirty="0" smtClean="0"/>
              <a:t>Why did this end differently for David than Saul?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2016 R12.2 Leadership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7AE37B4-034F-483C-93F6-334D4F26DF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58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B8284453-7385-43BC-9747-27F3FDDC3288}" vid="{2E1657B4-8AF0-4EA4-9059-647E36FD00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 Conference</Template>
  <TotalTime>10294</TotalTime>
  <Words>2682</Words>
  <Application>Microsoft Macintosh PowerPoint</Application>
  <PresentationFormat>On-screen Show (16:9)</PresentationFormat>
  <Paragraphs>459</Paragraphs>
  <Slides>39</Slides>
  <Notes>0</Notes>
  <HiddenSlides>12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Verse Prep</vt:lpstr>
      <vt:lpstr>Why study this story?</vt:lpstr>
      <vt:lpstr>David’s Life Before Bathsheba</vt:lpstr>
      <vt:lpstr>David’s Character</vt:lpstr>
      <vt:lpstr>David &amp; Bathsheba</vt:lpstr>
      <vt:lpstr>Why Did David Do It?</vt:lpstr>
      <vt:lpstr>David’s Heart was Deceitful</vt:lpstr>
      <vt:lpstr>David &amp; Nathan</vt:lpstr>
      <vt:lpstr>Saul’s Response to Samuel</vt:lpstr>
      <vt:lpstr>Observations of Saul’s Response</vt:lpstr>
      <vt:lpstr>David’s Response</vt:lpstr>
      <vt:lpstr>Comparing David and Saul’s Response</vt:lpstr>
      <vt:lpstr>David’s Consequences</vt:lpstr>
      <vt:lpstr>David as a Leader Post-Bathsheba</vt:lpstr>
      <vt:lpstr>Aspects of Fatherhood</vt:lpstr>
      <vt:lpstr>Aspects of Fatherhood</vt:lpstr>
      <vt:lpstr>Father’s Love Expressed Through Discipline</vt:lpstr>
      <vt:lpstr>Model of Father’s Love through Discipline</vt:lpstr>
      <vt:lpstr>OT Snapshot of NT Sanctification</vt:lpstr>
      <vt:lpstr>Sanctification Process </vt:lpstr>
      <vt:lpstr>Foundation: Irreplaceable Relationship</vt:lpstr>
      <vt:lpstr>Convicted of Sin</vt:lpstr>
      <vt:lpstr>Respond w/ Rebellion</vt:lpstr>
      <vt:lpstr>Respond w/ Repentance</vt:lpstr>
      <vt:lpstr>Beware of Presumption</vt:lpstr>
      <vt:lpstr>Conclusion</vt:lpstr>
      <vt:lpstr>Father’s Love Expressed Through Discipline</vt:lpstr>
      <vt:lpstr>Who was David?</vt:lpstr>
      <vt:lpstr>Who was David?</vt:lpstr>
      <vt:lpstr>Observations</vt:lpstr>
      <vt:lpstr>Observations</vt:lpstr>
      <vt:lpstr>David and Bathsheba Observations</vt:lpstr>
      <vt:lpstr>Why study this story?</vt:lpstr>
      <vt:lpstr>Why did David do it???</vt:lpstr>
      <vt:lpstr>Conclusion</vt:lpstr>
      <vt:lpstr>No One is Safe, Be Alert!</vt:lpstr>
      <vt:lpstr>When you Sin, Respond as David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Currier</dc:creator>
  <cp:lastModifiedBy>Danny Davis</cp:lastModifiedBy>
  <cp:revision>106</cp:revision>
  <cp:lastPrinted>2016-10-20T15:11:47Z</cp:lastPrinted>
  <dcterms:created xsi:type="dcterms:W3CDTF">2016-09-04T22:19:19Z</dcterms:created>
  <dcterms:modified xsi:type="dcterms:W3CDTF">2016-10-21T14:52:10Z</dcterms:modified>
</cp:coreProperties>
</file>