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Lst>
  <p:sldSz cx="13004800" cy="9753600"/>
  <p:notesSz cx="6858000" cy="9144000"/>
  <p:embeddedFontLst>
    <p:embeddedFont>
      <p:font typeface="Times" panose="02020603050405020304" pitchFamily="18" charset="0"/>
      <p:regular r:id="rId58"/>
      <p:bold r:id="rId59"/>
      <p:italic r:id="rId60"/>
      <p:boldItalic r:id="rId61"/>
    </p:embeddedFont>
    <p:embeddedFont>
      <p:font typeface="Helvetica" panose="020B0604020202020204" pitchFamily="34" charset="0"/>
      <p:regular r:id="rId62"/>
      <p:bold r:id="rId63"/>
      <p:italic r:id="rId64"/>
      <p:boldItalic r:id="rId65"/>
    </p:embeddedFont>
    <p:embeddedFont>
      <p:font typeface="Verdana" panose="020B0604030504040204" pitchFamily="34" charset="0"/>
      <p:regular r:id="rId66"/>
      <p:bold r:id="rId67"/>
      <p:italic r:id="rId68"/>
      <p:boldItalic r:id="rId69"/>
    </p:embeddedFont>
  </p:embeddedFont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4800" b="0" i="1" u="none" strike="noStrike" cap="none" spc="0" normalizeH="0" baseline="0">
        <a:ln>
          <a:noFill/>
        </a:ln>
        <a:solidFill>
          <a:srgbClr val="000000"/>
        </a:solidFill>
        <a:effectLst/>
        <a:uFillTx/>
        <a:latin typeface="+mn-lt"/>
        <a:ea typeface="+mn-ea"/>
        <a:cs typeface="+mn-cs"/>
        <a:sym typeface="Times"/>
      </a:defRPr>
    </a:lvl1pPr>
    <a:lvl2pPr marL="0" marR="0" indent="342900" algn="ctr" defTabSz="584200" rtl="0" fontAlgn="auto" latinLnBrk="0" hangingPunct="0">
      <a:lnSpc>
        <a:spcPct val="100000"/>
      </a:lnSpc>
      <a:spcBef>
        <a:spcPts val="0"/>
      </a:spcBef>
      <a:spcAft>
        <a:spcPts val="0"/>
      </a:spcAft>
      <a:buClrTx/>
      <a:buSzTx/>
      <a:buFontTx/>
      <a:buNone/>
      <a:tabLst/>
      <a:defRPr kumimoji="0" sz="4800" b="0" i="1" u="none" strike="noStrike" cap="none" spc="0" normalizeH="0" baseline="0">
        <a:ln>
          <a:noFill/>
        </a:ln>
        <a:solidFill>
          <a:srgbClr val="000000"/>
        </a:solidFill>
        <a:effectLst/>
        <a:uFillTx/>
        <a:latin typeface="+mn-lt"/>
        <a:ea typeface="+mn-ea"/>
        <a:cs typeface="+mn-cs"/>
        <a:sym typeface="Times"/>
      </a:defRPr>
    </a:lvl2pPr>
    <a:lvl3pPr marL="0" marR="0" indent="685800" algn="ctr" defTabSz="584200" rtl="0" fontAlgn="auto" latinLnBrk="0" hangingPunct="0">
      <a:lnSpc>
        <a:spcPct val="100000"/>
      </a:lnSpc>
      <a:spcBef>
        <a:spcPts val="0"/>
      </a:spcBef>
      <a:spcAft>
        <a:spcPts val="0"/>
      </a:spcAft>
      <a:buClrTx/>
      <a:buSzTx/>
      <a:buFontTx/>
      <a:buNone/>
      <a:tabLst/>
      <a:defRPr kumimoji="0" sz="4800" b="0" i="1" u="none" strike="noStrike" cap="none" spc="0" normalizeH="0" baseline="0">
        <a:ln>
          <a:noFill/>
        </a:ln>
        <a:solidFill>
          <a:srgbClr val="000000"/>
        </a:solidFill>
        <a:effectLst/>
        <a:uFillTx/>
        <a:latin typeface="+mn-lt"/>
        <a:ea typeface="+mn-ea"/>
        <a:cs typeface="+mn-cs"/>
        <a:sym typeface="Times"/>
      </a:defRPr>
    </a:lvl3pPr>
    <a:lvl4pPr marL="0" marR="0" indent="1028700" algn="ctr" defTabSz="584200" rtl="0" fontAlgn="auto" latinLnBrk="0" hangingPunct="0">
      <a:lnSpc>
        <a:spcPct val="100000"/>
      </a:lnSpc>
      <a:spcBef>
        <a:spcPts val="0"/>
      </a:spcBef>
      <a:spcAft>
        <a:spcPts val="0"/>
      </a:spcAft>
      <a:buClrTx/>
      <a:buSzTx/>
      <a:buFontTx/>
      <a:buNone/>
      <a:tabLst/>
      <a:defRPr kumimoji="0" sz="4800" b="0" i="1" u="none" strike="noStrike" cap="none" spc="0" normalizeH="0" baseline="0">
        <a:ln>
          <a:noFill/>
        </a:ln>
        <a:solidFill>
          <a:srgbClr val="000000"/>
        </a:solidFill>
        <a:effectLst/>
        <a:uFillTx/>
        <a:latin typeface="+mn-lt"/>
        <a:ea typeface="+mn-ea"/>
        <a:cs typeface="+mn-cs"/>
        <a:sym typeface="Times"/>
      </a:defRPr>
    </a:lvl4pPr>
    <a:lvl5pPr marL="0" marR="0" indent="1371600" algn="ctr" defTabSz="584200" rtl="0" fontAlgn="auto" latinLnBrk="0" hangingPunct="0">
      <a:lnSpc>
        <a:spcPct val="100000"/>
      </a:lnSpc>
      <a:spcBef>
        <a:spcPts val="0"/>
      </a:spcBef>
      <a:spcAft>
        <a:spcPts val="0"/>
      </a:spcAft>
      <a:buClrTx/>
      <a:buSzTx/>
      <a:buFontTx/>
      <a:buNone/>
      <a:tabLst/>
      <a:defRPr kumimoji="0" sz="4800" b="0" i="1" u="none" strike="noStrike" cap="none" spc="0" normalizeH="0" baseline="0">
        <a:ln>
          <a:noFill/>
        </a:ln>
        <a:solidFill>
          <a:srgbClr val="000000"/>
        </a:solidFill>
        <a:effectLst/>
        <a:uFillTx/>
        <a:latin typeface="+mn-lt"/>
        <a:ea typeface="+mn-ea"/>
        <a:cs typeface="+mn-cs"/>
        <a:sym typeface="Times"/>
      </a:defRPr>
    </a:lvl5pPr>
    <a:lvl6pPr marL="0" marR="0" indent="1714500" algn="ctr" defTabSz="584200" rtl="0" fontAlgn="auto" latinLnBrk="0" hangingPunct="0">
      <a:lnSpc>
        <a:spcPct val="100000"/>
      </a:lnSpc>
      <a:spcBef>
        <a:spcPts val="0"/>
      </a:spcBef>
      <a:spcAft>
        <a:spcPts val="0"/>
      </a:spcAft>
      <a:buClrTx/>
      <a:buSzTx/>
      <a:buFontTx/>
      <a:buNone/>
      <a:tabLst/>
      <a:defRPr kumimoji="0" sz="4800" b="0" i="1" u="none" strike="noStrike" cap="none" spc="0" normalizeH="0" baseline="0">
        <a:ln>
          <a:noFill/>
        </a:ln>
        <a:solidFill>
          <a:srgbClr val="000000"/>
        </a:solidFill>
        <a:effectLst/>
        <a:uFillTx/>
        <a:latin typeface="+mn-lt"/>
        <a:ea typeface="+mn-ea"/>
        <a:cs typeface="+mn-cs"/>
        <a:sym typeface="Times"/>
      </a:defRPr>
    </a:lvl6pPr>
    <a:lvl7pPr marL="0" marR="0" indent="2057400" algn="ctr" defTabSz="584200" rtl="0" fontAlgn="auto" latinLnBrk="0" hangingPunct="0">
      <a:lnSpc>
        <a:spcPct val="100000"/>
      </a:lnSpc>
      <a:spcBef>
        <a:spcPts val="0"/>
      </a:spcBef>
      <a:spcAft>
        <a:spcPts val="0"/>
      </a:spcAft>
      <a:buClrTx/>
      <a:buSzTx/>
      <a:buFontTx/>
      <a:buNone/>
      <a:tabLst/>
      <a:defRPr kumimoji="0" sz="4800" b="0" i="1" u="none" strike="noStrike" cap="none" spc="0" normalizeH="0" baseline="0">
        <a:ln>
          <a:noFill/>
        </a:ln>
        <a:solidFill>
          <a:srgbClr val="000000"/>
        </a:solidFill>
        <a:effectLst/>
        <a:uFillTx/>
        <a:latin typeface="+mn-lt"/>
        <a:ea typeface="+mn-ea"/>
        <a:cs typeface="+mn-cs"/>
        <a:sym typeface="Times"/>
      </a:defRPr>
    </a:lvl7pPr>
    <a:lvl8pPr marL="0" marR="0" indent="2400300" algn="ctr" defTabSz="584200" rtl="0" fontAlgn="auto" latinLnBrk="0" hangingPunct="0">
      <a:lnSpc>
        <a:spcPct val="100000"/>
      </a:lnSpc>
      <a:spcBef>
        <a:spcPts val="0"/>
      </a:spcBef>
      <a:spcAft>
        <a:spcPts val="0"/>
      </a:spcAft>
      <a:buClrTx/>
      <a:buSzTx/>
      <a:buFontTx/>
      <a:buNone/>
      <a:tabLst/>
      <a:defRPr kumimoji="0" sz="4800" b="0" i="1" u="none" strike="noStrike" cap="none" spc="0" normalizeH="0" baseline="0">
        <a:ln>
          <a:noFill/>
        </a:ln>
        <a:solidFill>
          <a:srgbClr val="000000"/>
        </a:solidFill>
        <a:effectLst/>
        <a:uFillTx/>
        <a:latin typeface="+mn-lt"/>
        <a:ea typeface="+mn-ea"/>
        <a:cs typeface="+mn-cs"/>
        <a:sym typeface="Times"/>
      </a:defRPr>
    </a:lvl8pPr>
    <a:lvl9pPr marL="0" marR="0" indent="2743200" algn="ctr" defTabSz="584200" rtl="0" fontAlgn="auto" latinLnBrk="0" hangingPunct="0">
      <a:lnSpc>
        <a:spcPct val="100000"/>
      </a:lnSpc>
      <a:spcBef>
        <a:spcPts val="0"/>
      </a:spcBef>
      <a:spcAft>
        <a:spcPts val="0"/>
      </a:spcAft>
      <a:buClrTx/>
      <a:buSzTx/>
      <a:buFontTx/>
      <a:buNone/>
      <a:tabLst/>
      <a:defRPr kumimoji="0" sz="4800" b="0" i="1" u="none" strike="noStrike" cap="none" spc="0" normalizeH="0" baseline="0">
        <a:ln>
          <a:noFill/>
        </a:ln>
        <a:solidFill>
          <a:srgbClr val="000000"/>
        </a:solidFill>
        <a:effectLst/>
        <a:uFillTx/>
        <a:latin typeface="+mn-lt"/>
        <a:ea typeface="+mn-ea"/>
        <a:cs typeface="+mn-cs"/>
        <a:sym typeface="Time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n">
        <a:fontRef idx="minor">
          <a:srgbClr val="000000"/>
        </a:fontRef>
        <a:srgbClr val="000000"/>
      </a:tcTxStyle>
      <a:tcStyle>
        <a:tcBdr>
          <a:left>
            <a:ln w="25400" cap="flat">
              <a:solidFill>
                <a:srgbClr val="333333"/>
              </a:solidFill>
              <a:prstDash val="solid"/>
              <a:miter lim="400000"/>
            </a:ln>
          </a:left>
          <a:right>
            <a:ln w="25400" cap="flat">
              <a:solidFill>
                <a:srgbClr val="333333"/>
              </a:solidFill>
              <a:prstDash val="solid"/>
              <a:miter lim="400000"/>
            </a:ln>
          </a:right>
          <a:top>
            <a:ln w="25400" cap="flat">
              <a:solidFill>
                <a:srgbClr val="333333"/>
              </a:solidFill>
              <a:prstDash val="solid"/>
              <a:miter lim="400000"/>
            </a:ln>
          </a:top>
          <a:bottom>
            <a:ln w="25400" cap="flat">
              <a:solidFill>
                <a:srgbClr val="333333"/>
              </a:solidFill>
              <a:prstDash val="solid"/>
              <a:miter lim="400000"/>
            </a:ln>
          </a:bottom>
          <a:insideH>
            <a:ln w="25400" cap="flat">
              <a:solidFill>
                <a:srgbClr val="333333"/>
              </a:solidFill>
              <a:prstDash val="solid"/>
              <a:miter lim="400000"/>
            </a:ln>
          </a:insideH>
          <a:insideV>
            <a:ln w="25400" cap="flat">
              <a:solidFill>
                <a:srgbClr val="333333"/>
              </a:solidFill>
              <a:prstDash val="solid"/>
              <a:miter lim="400000"/>
            </a:ln>
          </a:insideV>
        </a:tcBdr>
        <a:fill>
          <a:noFill/>
        </a:fill>
      </a:tcStyle>
    </a:wholeTbl>
    <a:band2H>
      <a:tcTxStyle/>
      <a:tcStyle>
        <a:tcBdr/>
        <a:fill>
          <a:solidFill>
            <a:srgbClr val="998F72">
              <a:alpha val="40000"/>
            </a:srgbClr>
          </a:solidFill>
        </a:fill>
      </a:tcStyle>
    </a:band2H>
    <a:firstCol>
      <a:tcTxStyle b="off" i="on">
        <a:fontRef idx="minor">
          <a:srgbClr val="FFFFFF"/>
        </a:fontRef>
        <a:srgbClr val="FFFFFF"/>
      </a:tcTxStyle>
      <a:tcStyle>
        <a:tcBdr>
          <a:left>
            <a:ln w="25400" cap="flat">
              <a:solidFill>
                <a:srgbClr val="333333"/>
              </a:solidFill>
              <a:prstDash val="solid"/>
              <a:miter lim="400000"/>
            </a:ln>
          </a:left>
          <a:right>
            <a:ln w="25400" cap="flat">
              <a:solidFill>
                <a:srgbClr val="333333"/>
              </a:solidFill>
              <a:prstDash val="solid"/>
              <a:miter lim="400000"/>
            </a:ln>
          </a:right>
          <a:top>
            <a:ln w="25400" cap="flat">
              <a:solidFill>
                <a:srgbClr val="333333"/>
              </a:solidFill>
              <a:prstDash val="solid"/>
              <a:miter lim="400000"/>
            </a:ln>
          </a:top>
          <a:bottom>
            <a:ln w="25400" cap="flat">
              <a:solidFill>
                <a:srgbClr val="333333"/>
              </a:solidFill>
              <a:prstDash val="solid"/>
              <a:miter lim="400000"/>
            </a:ln>
          </a:bottom>
          <a:insideH>
            <a:ln w="25400" cap="flat">
              <a:solidFill>
                <a:srgbClr val="333333"/>
              </a:solidFill>
              <a:prstDash val="solid"/>
              <a:miter lim="400000"/>
            </a:ln>
          </a:insideH>
          <a:insideV>
            <a:ln w="25400" cap="flat">
              <a:solidFill>
                <a:srgbClr val="333333"/>
              </a:solidFill>
              <a:prstDash val="solid"/>
              <a:miter lim="400000"/>
            </a:ln>
          </a:insideV>
        </a:tcBdr>
        <a:fill>
          <a:noFill/>
        </a:fill>
      </a:tcStyle>
    </a:firstCol>
    <a:lastRow>
      <a:tcTxStyle b="off" i="on">
        <a:fontRef idx="minor">
          <a:srgbClr val="FFFFFF"/>
        </a:fontRef>
        <a:srgbClr val="FFFFFF"/>
      </a:tcTxStyle>
      <a:tcStyle>
        <a:tcBdr>
          <a:left>
            <a:ln w="25400" cap="flat">
              <a:solidFill>
                <a:srgbClr val="333333"/>
              </a:solidFill>
              <a:prstDash val="solid"/>
              <a:miter lim="400000"/>
            </a:ln>
          </a:left>
          <a:right>
            <a:ln w="25400" cap="flat">
              <a:solidFill>
                <a:srgbClr val="333333"/>
              </a:solidFill>
              <a:prstDash val="solid"/>
              <a:miter lim="400000"/>
            </a:ln>
          </a:right>
          <a:top>
            <a:ln w="25400" cap="flat">
              <a:solidFill>
                <a:srgbClr val="333333"/>
              </a:solidFill>
              <a:prstDash val="solid"/>
              <a:miter lim="400000"/>
            </a:ln>
          </a:top>
          <a:bottom>
            <a:ln w="25400" cap="flat">
              <a:solidFill>
                <a:srgbClr val="333333"/>
              </a:solidFill>
              <a:prstDash val="solid"/>
              <a:miter lim="400000"/>
            </a:ln>
          </a:bottom>
          <a:insideH>
            <a:ln w="25400" cap="flat">
              <a:solidFill>
                <a:srgbClr val="333333"/>
              </a:solidFill>
              <a:prstDash val="solid"/>
              <a:miter lim="400000"/>
            </a:ln>
          </a:insideH>
          <a:insideV>
            <a:ln w="25400" cap="flat">
              <a:solidFill>
                <a:srgbClr val="333333"/>
              </a:solidFill>
              <a:prstDash val="solid"/>
              <a:miter lim="400000"/>
            </a:ln>
          </a:insideV>
        </a:tcBdr>
        <a:fill>
          <a:noFill/>
        </a:fill>
      </a:tcStyle>
    </a:lastRow>
    <a:firstRow>
      <a:tcTxStyle b="off" i="on">
        <a:fontRef idx="minor">
          <a:srgbClr val="FFFFFF"/>
        </a:fontRef>
        <a:srgbClr val="FFFFFF"/>
      </a:tcTxStyle>
      <a:tcStyle>
        <a:tcBdr>
          <a:left>
            <a:ln w="25400" cap="flat">
              <a:solidFill>
                <a:srgbClr val="333333"/>
              </a:solidFill>
              <a:prstDash val="solid"/>
              <a:miter lim="400000"/>
            </a:ln>
          </a:left>
          <a:right>
            <a:ln w="25400" cap="flat">
              <a:solidFill>
                <a:srgbClr val="333333"/>
              </a:solidFill>
              <a:prstDash val="solid"/>
              <a:miter lim="400000"/>
            </a:ln>
          </a:right>
          <a:top>
            <a:ln w="25400" cap="flat">
              <a:solidFill>
                <a:srgbClr val="333333"/>
              </a:solidFill>
              <a:prstDash val="solid"/>
              <a:miter lim="400000"/>
            </a:ln>
          </a:top>
          <a:bottom>
            <a:ln w="25400" cap="flat">
              <a:solidFill>
                <a:srgbClr val="333333"/>
              </a:solidFill>
              <a:prstDash val="solid"/>
              <a:miter lim="400000"/>
            </a:ln>
          </a:bottom>
          <a:insideH>
            <a:ln w="25400" cap="flat">
              <a:solidFill>
                <a:srgbClr val="333333"/>
              </a:solidFill>
              <a:prstDash val="solid"/>
              <a:miter lim="400000"/>
            </a:ln>
          </a:insideH>
          <a:insideV>
            <a:ln w="25400" cap="flat">
              <a:solidFill>
                <a:srgbClr val="333333"/>
              </a:solidFill>
              <a:prstDash val="solid"/>
              <a:miter lim="400000"/>
            </a:ln>
          </a:insideV>
        </a:tcBdr>
        <a:fill>
          <a:no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7" d="100"/>
          <a:sy n="47" d="100"/>
        </p:scale>
        <p:origin x="147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6.fntdata"/><Relationship Id="rId68" Type="http://schemas.openxmlformats.org/officeDocument/2006/relationships/font" Target="fonts/font11.fntdata"/><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1.fntdata"/><Relationship Id="rId66"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3.fntdata"/><Relationship Id="rId65" Type="http://schemas.openxmlformats.org/officeDocument/2006/relationships/font" Target="fonts/font8.fntdata"/><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7.fntdata"/><Relationship Id="rId69"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5.fntdata"/><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9" name="Shape 119"/>
          <p:cNvSpPr>
            <a:spLocks noGrp="1" noRot="1" noChangeAspect="1"/>
          </p:cNvSpPr>
          <p:nvPr>
            <p:ph type="sldImg"/>
          </p:nvPr>
        </p:nvSpPr>
        <p:spPr>
          <a:xfrm>
            <a:off x="1143000" y="685800"/>
            <a:ext cx="4572000" cy="3429000"/>
          </a:xfrm>
          <a:prstGeom prst="rect">
            <a:avLst/>
          </a:prstGeom>
        </p:spPr>
        <p:txBody>
          <a:bodyPr/>
          <a:lstStyle/>
          <a:p>
            <a:endParaRPr/>
          </a:p>
        </p:txBody>
      </p:sp>
      <p:sp>
        <p:nvSpPr>
          <p:cNvPr id="120" name="Shape 12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097887392"/>
      </p:ext>
    </p:extLst>
  </p:cSld>
  <p:clrMap bg1="lt1" tx1="dk1" bg2="lt2" tx2="dk2" accent1="accent1" accent2="accent2" accent3="accent3" accent4="accent4" accent5="accent5" accent6="accent6" hlink="hlink" folHlink="folHlink"/>
  <p:notesStyle>
    <a:lvl1pPr defTabSz="584200" latinLnBrk="0">
      <a:defRPr sz="2200">
        <a:latin typeface="Lucida Grande"/>
        <a:ea typeface="Lucida Grande"/>
        <a:cs typeface="Lucida Grande"/>
        <a:sym typeface="Lucida Grande"/>
      </a:defRPr>
    </a:lvl1pPr>
    <a:lvl2pPr indent="228600" defTabSz="584200" latinLnBrk="0">
      <a:defRPr sz="2200">
        <a:latin typeface="Lucida Grande"/>
        <a:ea typeface="Lucida Grande"/>
        <a:cs typeface="Lucida Grande"/>
        <a:sym typeface="Lucida Grande"/>
      </a:defRPr>
    </a:lvl2pPr>
    <a:lvl3pPr indent="457200" defTabSz="584200" latinLnBrk="0">
      <a:defRPr sz="2200">
        <a:latin typeface="Lucida Grande"/>
        <a:ea typeface="Lucida Grande"/>
        <a:cs typeface="Lucida Grande"/>
        <a:sym typeface="Lucida Grande"/>
      </a:defRPr>
    </a:lvl3pPr>
    <a:lvl4pPr indent="685800" defTabSz="584200" latinLnBrk="0">
      <a:defRPr sz="2200">
        <a:latin typeface="Lucida Grande"/>
        <a:ea typeface="Lucida Grande"/>
        <a:cs typeface="Lucida Grande"/>
        <a:sym typeface="Lucida Grande"/>
      </a:defRPr>
    </a:lvl4pPr>
    <a:lvl5pPr indent="914400" defTabSz="584200" latinLnBrk="0">
      <a:defRPr sz="2200">
        <a:latin typeface="Lucida Grande"/>
        <a:ea typeface="Lucida Grande"/>
        <a:cs typeface="Lucida Grande"/>
        <a:sym typeface="Lucida Grande"/>
      </a:defRPr>
    </a:lvl5pPr>
    <a:lvl6pPr indent="1143000" defTabSz="584200" latinLnBrk="0">
      <a:defRPr sz="2200">
        <a:latin typeface="Lucida Grande"/>
        <a:ea typeface="Lucida Grande"/>
        <a:cs typeface="Lucida Grande"/>
        <a:sym typeface="Lucida Grande"/>
      </a:defRPr>
    </a:lvl6pPr>
    <a:lvl7pPr indent="1371600" defTabSz="584200" latinLnBrk="0">
      <a:defRPr sz="2200">
        <a:latin typeface="Lucida Grande"/>
        <a:ea typeface="Lucida Grande"/>
        <a:cs typeface="Lucida Grande"/>
        <a:sym typeface="Lucida Grande"/>
      </a:defRPr>
    </a:lvl7pPr>
    <a:lvl8pPr indent="1600200" defTabSz="584200" latinLnBrk="0">
      <a:defRPr sz="2200">
        <a:latin typeface="Lucida Grande"/>
        <a:ea typeface="Lucida Grande"/>
        <a:cs typeface="Lucida Grande"/>
        <a:sym typeface="Lucida Grande"/>
      </a:defRPr>
    </a:lvl8pPr>
    <a:lvl9pPr indent="1828800" defTabSz="584200" latinLnBrk="0">
      <a:defRPr sz="22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biblehub.com/hebrew/1588.htm" TargetMode="External"/><Relationship Id="rId3" Type="http://schemas.openxmlformats.org/officeDocument/2006/relationships/hyperlink" Target="http://biblehub.com/hebrew/3068.htm" TargetMode="External"/><Relationship Id="rId7" Type="http://schemas.openxmlformats.org/officeDocument/2006/relationships/hyperlink" Target="http://biblehub.com/hebrew/3605.htm"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biblehub.com/hebrew/559.htm" TargetMode="External"/><Relationship Id="rId5" Type="http://schemas.openxmlformats.org/officeDocument/2006/relationships/hyperlink" Target="http://biblehub.com/hebrew/120.htm" TargetMode="External"/><Relationship Id="rId4" Type="http://schemas.openxmlformats.org/officeDocument/2006/relationships/hyperlink" Target="http://biblehub.com/hebrew/430.htm" TargetMode="External"/><Relationship Id="rId9" Type="http://schemas.openxmlformats.org/officeDocument/2006/relationships/hyperlink" Target="http://biblehub.com/hebrew/398.htm"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biblehub.com/hebrews/2-7.htm" TargetMode="External"/><Relationship Id="rId3" Type="http://schemas.openxmlformats.org/officeDocument/2006/relationships/hyperlink" Target="http://biblehub.com/hebrew/7225.htm" TargetMode="External"/><Relationship Id="rId7" Type="http://schemas.openxmlformats.org/officeDocument/2006/relationships/hyperlink" Target="http://biblehub.com/hebrew/776.htm"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biblehub.com/hebrew/8064.htm" TargetMode="External"/><Relationship Id="rId5" Type="http://schemas.openxmlformats.org/officeDocument/2006/relationships/hyperlink" Target="http://biblehub.com/hebrew/1254a.htm" TargetMode="External"/><Relationship Id="rId4" Type="http://schemas.openxmlformats.org/officeDocument/2006/relationships/hyperlink" Target="http://biblehub.com/hebrew/430.htm"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p>
            <a:pPr defTabSz="457200">
              <a:defRPr sz="1200">
                <a:latin typeface="Helvetica"/>
                <a:ea typeface="Helvetica"/>
                <a:cs typeface="Helvetica"/>
                <a:sym typeface="Helvetica"/>
              </a:defRPr>
            </a:pPr>
            <a:r>
              <a:t>Intro:</a:t>
            </a:r>
          </a:p>
          <a:p>
            <a:pPr defTabSz="457200">
              <a:defRPr sz="1200">
                <a:latin typeface="Helvetica"/>
                <a:ea typeface="Helvetica"/>
                <a:cs typeface="Helvetica"/>
                <a:sym typeface="Helvetica"/>
              </a:defRPr>
            </a:pPr>
            <a:r>
              <a:t>Guys… Where are you at with your time in God’s Word?</a:t>
            </a:r>
          </a:p>
          <a:p>
            <a:pPr defTabSz="457200">
              <a:defRPr sz="1200">
                <a:latin typeface="Helvetica"/>
                <a:ea typeface="Helvetica"/>
                <a:cs typeface="Helvetica"/>
                <a:sym typeface="Helvetica"/>
              </a:defRPr>
            </a:pPr>
            <a:endParaRPr/>
          </a:p>
          <a:p>
            <a:pPr defTabSz="457200">
              <a:defRPr sz="1200">
                <a:latin typeface="Helvetica"/>
                <a:ea typeface="Helvetica"/>
                <a:cs typeface="Helvetica"/>
                <a:sym typeface="Helvetica"/>
              </a:defRPr>
            </a:pPr>
            <a:endParaRPr/>
          </a:p>
          <a:p>
            <a:pPr defTabSz="457200">
              <a:defRPr sz="1200">
                <a:latin typeface="Helvetica"/>
                <a:ea typeface="Helvetica"/>
                <a:cs typeface="Helvetica"/>
                <a:sym typeface="Helvetica"/>
              </a:defRPr>
            </a:pPr>
            <a:endParaRPr/>
          </a:p>
        </p:txBody>
      </p:sp>
    </p:spTree>
    <p:extLst>
      <p:ext uri="{BB962C8B-B14F-4D97-AF65-F5344CB8AC3E}">
        <p14:creationId xmlns:p14="http://schemas.microsoft.com/office/powerpoint/2010/main" val="2638169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noRot="1" noChangeAspect="1"/>
          </p:cNvSpPr>
          <p:nvPr>
            <p:ph type="sldImg"/>
          </p:nvPr>
        </p:nvSpPr>
        <p:spPr>
          <a:prstGeom prst="rect">
            <a:avLst/>
          </a:prstGeom>
        </p:spPr>
        <p:txBody>
          <a:bodyPr/>
          <a:lstStyle/>
          <a:p>
            <a:endParaRPr/>
          </a:p>
        </p:txBody>
      </p:sp>
      <p:sp>
        <p:nvSpPr>
          <p:cNvPr id="185" name="Shape 185"/>
          <p:cNvSpPr>
            <a:spLocks noGrp="1"/>
          </p:cNvSpPr>
          <p:nvPr>
            <p:ph type="body" sz="quarter" idx="1"/>
          </p:nvPr>
        </p:nvSpPr>
        <p:spPr>
          <a:prstGeom prst="rect">
            <a:avLst/>
          </a:prstGeom>
        </p:spPr>
        <p:txBody>
          <a:bodyPr/>
          <a:lstStyle/>
          <a:p>
            <a:pPr defTabSz="457200">
              <a:defRPr sz="1200">
                <a:latin typeface="Helvetica"/>
                <a:ea typeface="Helvetica"/>
                <a:cs typeface="Helvetica"/>
                <a:sym typeface="Helvetica"/>
              </a:defRPr>
            </a:pPr>
            <a:r>
              <a:t>NOTE:  We have Satan questioning God while referencing God’s words. </a:t>
            </a:r>
          </a:p>
          <a:p>
            <a:pPr defTabSz="457200">
              <a:defRPr sz="1200">
                <a:latin typeface="Helvetica"/>
                <a:ea typeface="Helvetica"/>
                <a:cs typeface="Helvetica"/>
                <a:sym typeface="Helvetica"/>
              </a:defRPr>
            </a:pPr>
            <a:r>
              <a:t>Not surprising… Satan did it with Jesus in the dessert.</a:t>
            </a:r>
          </a:p>
          <a:p>
            <a:pPr defTabSz="457200">
              <a:defRPr sz="1200">
                <a:latin typeface="Helvetica"/>
                <a:ea typeface="Helvetica"/>
                <a:cs typeface="Helvetica"/>
                <a:sym typeface="Helvetica"/>
              </a:defRPr>
            </a:pPr>
            <a:endParaRPr/>
          </a:p>
          <a:p>
            <a:pPr defTabSz="457200">
              <a:defRPr sz="1200">
                <a:latin typeface="Helvetica"/>
                <a:ea typeface="Helvetica"/>
                <a:cs typeface="Helvetica"/>
                <a:sym typeface="Helvetica"/>
              </a:defRPr>
            </a:pPr>
            <a:r>
              <a:t>Notice the question mark at the end of the sentence:</a:t>
            </a:r>
          </a:p>
          <a:p>
            <a:pPr defTabSz="457200">
              <a:defRPr sz="1200">
                <a:latin typeface="Helvetica"/>
                <a:ea typeface="Helvetica"/>
                <a:cs typeface="Helvetica"/>
                <a:sym typeface="Helvetica"/>
              </a:defRPr>
            </a:pPr>
            <a:r>
              <a:t>Satan does give a statement… He asks a question.  “Think about it…”</a:t>
            </a:r>
          </a:p>
          <a:p>
            <a:pPr defTabSz="457200">
              <a:defRPr sz="1200">
                <a:latin typeface="Helvetica"/>
                <a:ea typeface="Helvetica"/>
                <a:cs typeface="Helvetica"/>
                <a:sym typeface="Helvetica"/>
              </a:defRPr>
            </a:pPr>
            <a:r>
              <a:t>Questions call for answers</a:t>
            </a:r>
          </a:p>
          <a:p>
            <a:pPr defTabSz="457200">
              <a:defRPr sz="1200">
                <a:latin typeface="Helvetica"/>
                <a:ea typeface="Helvetica"/>
                <a:cs typeface="Helvetica"/>
                <a:sym typeface="Helvetica"/>
              </a:defRPr>
            </a:pPr>
            <a:r>
              <a:t>Satan craftily opened the door for Eve to interact with him</a:t>
            </a:r>
          </a:p>
          <a:p>
            <a:pPr defTabSz="457200">
              <a:defRPr sz="1200">
                <a:latin typeface="Helvetica"/>
                <a:ea typeface="Helvetica"/>
                <a:cs typeface="Helvetica"/>
                <a:sym typeface="Helvetica"/>
              </a:defRPr>
            </a:pPr>
            <a:r>
              <a:t>Appearing sincere, he was able to engage with her thought process</a:t>
            </a:r>
          </a:p>
          <a:p>
            <a:pPr defTabSz="457200">
              <a:defRPr sz="1200">
                <a:latin typeface="Helvetica"/>
                <a:ea typeface="Helvetica"/>
                <a:cs typeface="Helvetica"/>
                <a:sym typeface="Helvetica"/>
              </a:defRPr>
            </a:pPr>
            <a:endParaRPr/>
          </a:p>
          <a:p>
            <a:pPr defTabSz="457200">
              <a:defRPr sz="1200">
                <a:latin typeface="Helvetica"/>
                <a:ea typeface="Helvetica"/>
                <a:cs typeface="Helvetica"/>
                <a:sym typeface="Helvetica"/>
              </a:defRPr>
            </a:pPr>
            <a:r>
              <a:t>Lets look at what God actually said…</a:t>
            </a:r>
          </a:p>
        </p:txBody>
      </p:sp>
    </p:spTree>
    <p:extLst>
      <p:ext uri="{BB962C8B-B14F-4D97-AF65-F5344CB8AC3E}">
        <p14:creationId xmlns:p14="http://schemas.microsoft.com/office/powerpoint/2010/main" val="650937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Shape 189"/>
          <p:cNvSpPr>
            <a:spLocks noGrp="1" noRot="1" noChangeAspect="1"/>
          </p:cNvSpPr>
          <p:nvPr>
            <p:ph type="sldImg"/>
          </p:nvPr>
        </p:nvSpPr>
        <p:spPr>
          <a:prstGeom prst="rect">
            <a:avLst/>
          </a:prstGeom>
        </p:spPr>
        <p:txBody>
          <a:bodyPr/>
          <a:lstStyle/>
          <a:p>
            <a:endParaRPr/>
          </a:p>
        </p:txBody>
      </p:sp>
      <p:sp>
        <p:nvSpPr>
          <p:cNvPr id="190" name="Shape 190"/>
          <p:cNvSpPr>
            <a:spLocks noGrp="1"/>
          </p:cNvSpPr>
          <p:nvPr>
            <p:ph type="body" sz="quarter" idx="1"/>
          </p:nvPr>
        </p:nvSpPr>
        <p:spPr>
          <a:prstGeom prst="rect">
            <a:avLst/>
          </a:prstGeom>
        </p:spPr>
        <p:txBody>
          <a:bodyPr/>
          <a:lstStyle/>
          <a:p>
            <a:pPr defTabSz="457200">
              <a:defRPr sz="1200">
                <a:latin typeface="Helvetica"/>
                <a:ea typeface="Helvetica"/>
                <a:cs typeface="Helvetica"/>
                <a:sym typeface="Helvetica"/>
              </a:defRPr>
            </a:pPr>
            <a:r>
              <a:t>Satan aks a quesito about what God comanded.</a:t>
            </a:r>
          </a:p>
          <a:p>
            <a:pPr defTabSz="457200">
              <a:defRPr sz="1200">
                <a:latin typeface="Helvetica"/>
                <a:ea typeface="Helvetica"/>
                <a:cs typeface="Helvetica"/>
                <a:sym typeface="Helvetica"/>
              </a:defRPr>
            </a:pPr>
            <a:endParaRPr/>
          </a:p>
          <a:p>
            <a:pPr defTabSz="457200">
              <a:defRPr sz="1200">
                <a:latin typeface="Helvetica"/>
                <a:ea typeface="Helvetica"/>
                <a:cs typeface="Helvetica"/>
                <a:sym typeface="Helvetica"/>
              </a:defRPr>
            </a:pPr>
            <a:r>
              <a:t>Sso what did He command?</a:t>
            </a:r>
          </a:p>
        </p:txBody>
      </p:sp>
    </p:spTree>
    <p:extLst>
      <p:ext uri="{BB962C8B-B14F-4D97-AF65-F5344CB8AC3E}">
        <p14:creationId xmlns:p14="http://schemas.microsoft.com/office/powerpoint/2010/main" val="38706298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Shape 194"/>
          <p:cNvSpPr>
            <a:spLocks noGrp="1" noRot="1" noChangeAspect="1"/>
          </p:cNvSpPr>
          <p:nvPr>
            <p:ph type="sldImg"/>
          </p:nvPr>
        </p:nvSpPr>
        <p:spPr>
          <a:prstGeom prst="rect">
            <a:avLst/>
          </a:prstGeom>
        </p:spPr>
        <p:txBody>
          <a:bodyPr/>
          <a:lstStyle/>
          <a:p>
            <a:endParaRPr/>
          </a:p>
        </p:txBody>
      </p:sp>
      <p:sp>
        <p:nvSpPr>
          <p:cNvPr id="195" name="Shape 195"/>
          <p:cNvSpPr>
            <a:spLocks noGrp="1"/>
          </p:cNvSpPr>
          <p:nvPr>
            <p:ph type="body" sz="quarter" idx="1"/>
          </p:nvPr>
        </p:nvSpPr>
        <p:spPr>
          <a:prstGeom prst="rect">
            <a:avLst/>
          </a:prstGeom>
        </p:spPr>
        <p:txBody>
          <a:bodyPr/>
          <a:lstStyle/>
          <a:p>
            <a:pPr defTabSz="457200">
              <a:defRPr sz="1200">
                <a:latin typeface="Helvetica"/>
                <a:ea typeface="Helvetica"/>
                <a:cs typeface="Helvetica"/>
                <a:sym typeface="Helvetica"/>
              </a:defRPr>
            </a:pPr>
            <a:r>
              <a:t>Eve answers... How did she do?</a:t>
            </a:r>
          </a:p>
          <a:p>
            <a:pPr defTabSz="457200">
              <a:defRPr sz="1200">
                <a:latin typeface="Helvetica"/>
                <a:ea typeface="Helvetica"/>
                <a:cs typeface="Helvetica"/>
                <a:sym typeface="Helvetica"/>
              </a:defRPr>
            </a:pPr>
            <a:r>
              <a:t>And the woman said to the serpent, “We may eat of the fruit of the trees in the garden… Genesis 3:2 </a:t>
            </a:r>
          </a:p>
          <a:p>
            <a:pPr defTabSz="457200">
              <a:defRPr sz="1200">
                <a:latin typeface="Helvetica"/>
                <a:ea typeface="Helvetica"/>
                <a:cs typeface="Helvetica"/>
                <a:sym typeface="Helvetica"/>
              </a:defRPr>
            </a:pPr>
            <a:endParaRPr/>
          </a:p>
          <a:p>
            <a:pPr defTabSz="457200">
              <a:defRPr sz="1200">
                <a:latin typeface="Helvetica"/>
                <a:ea typeface="Helvetica"/>
                <a:cs typeface="Helvetica"/>
                <a:sym typeface="Helvetica"/>
              </a:defRPr>
            </a:pPr>
            <a:r>
              <a:t>So far so good?</a:t>
            </a:r>
          </a:p>
          <a:p>
            <a:pPr defTabSz="457200">
              <a:defRPr sz="1200">
                <a:latin typeface="Helvetica"/>
                <a:ea typeface="Helvetica"/>
                <a:cs typeface="Helvetica"/>
                <a:sym typeface="Helvetica"/>
              </a:defRPr>
            </a:pPr>
            <a:endParaRPr/>
          </a:p>
          <a:p>
            <a:pPr defTabSz="457200">
              <a:defRPr sz="1200">
                <a:latin typeface="Helvetica"/>
                <a:ea typeface="Helvetica"/>
                <a:cs typeface="Helvetica"/>
                <a:sym typeface="Helvetica"/>
              </a:defRPr>
            </a:pPr>
            <a:r>
              <a:t>NO!   --major flaw</a:t>
            </a:r>
          </a:p>
          <a:p>
            <a:pPr defTabSz="457200">
              <a:defRPr sz="1200">
                <a:latin typeface="Helvetica"/>
                <a:ea typeface="Helvetica"/>
                <a:cs typeface="Helvetica"/>
                <a:sym typeface="Helvetica"/>
              </a:defRPr>
            </a:pPr>
            <a:endParaRPr/>
          </a:p>
          <a:p>
            <a:pPr defTabSz="457200">
              <a:defRPr sz="1200">
                <a:latin typeface="Helvetica"/>
                <a:ea typeface="Helvetica"/>
                <a:cs typeface="Helvetica"/>
                <a:sym typeface="Helvetica"/>
              </a:defRPr>
            </a:pPr>
            <a:r>
              <a:rPr>
                <a:hlinkClick r:id="rId3"/>
              </a:rPr>
              <a:t>The LORD</a:t>
            </a:r>
            <a:r>
              <a:t> </a:t>
            </a:r>
            <a:r>
              <a:rPr>
                <a:hlinkClick r:id="rId4"/>
              </a:rPr>
              <a:t>God</a:t>
            </a:r>
            <a:r>
              <a:t> commanded </a:t>
            </a:r>
            <a:r>
              <a:rPr>
                <a:hlinkClick r:id="rId5"/>
              </a:rPr>
              <a:t>the man,</a:t>
            </a:r>
            <a:r>
              <a:t> </a:t>
            </a:r>
            <a:r>
              <a:rPr>
                <a:hlinkClick r:id="rId6"/>
              </a:rPr>
              <a:t>saying,</a:t>
            </a:r>
            <a:r>
              <a:t> </a:t>
            </a:r>
            <a:r>
              <a:rPr>
                <a:hlinkClick r:id="rId7"/>
              </a:rPr>
              <a:t>"From any</a:t>
            </a:r>
            <a:r>
              <a:t> tree </a:t>
            </a:r>
            <a:r>
              <a:rPr>
                <a:hlinkClick r:id="rId8"/>
              </a:rPr>
              <a:t>of the garden</a:t>
            </a:r>
            <a:r>
              <a:t> </a:t>
            </a:r>
            <a:r>
              <a:rPr>
                <a:hlinkClick r:id="rId9"/>
              </a:rPr>
              <a:t>you may eat</a:t>
            </a:r>
            <a:r>
              <a:t> </a:t>
            </a:r>
            <a:r>
              <a:rPr>
                <a:hlinkClick r:id="rId9"/>
              </a:rPr>
              <a:t>freely;</a:t>
            </a:r>
            <a:r>
              <a:t> Genesis 2:16-17</a:t>
            </a:r>
          </a:p>
          <a:p>
            <a:pPr defTabSz="457200">
              <a:defRPr sz="1200">
                <a:latin typeface="Helvetica"/>
                <a:ea typeface="Helvetica"/>
                <a:cs typeface="Helvetica"/>
                <a:sym typeface="Helvetica"/>
              </a:defRPr>
            </a:pPr>
            <a:endParaRPr/>
          </a:p>
          <a:p>
            <a:pPr defTabSz="457200">
              <a:defRPr sz="1200">
                <a:latin typeface="Helvetica"/>
                <a:ea typeface="Helvetica"/>
                <a:cs typeface="Helvetica"/>
                <a:sym typeface="Helvetica"/>
              </a:defRPr>
            </a:pPr>
            <a:r>
              <a:t>FREELY…  God didn’t just say eat… He with freedom and it will cost you nothing…. Shop til you drop!</a:t>
            </a:r>
          </a:p>
          <a:p>
            <a:pPr defTabSz="457200">
              <a:defRPr sz="1200">
                <a:latin typeface="Helvetica"/>
                <a:ea typeface="Helvetica"/>
                <a:cs typeface="Helvetica"/>
                <a:sym typeface="Helvetica"/>
              </a:defRPr>
            </a:pPr>
            <a:endParaRPr/>
          </a:p>
          <a:p>
            <a:pPr defTabSz="457200">
              <a:defRPr sz="1200">
                <a:latin typeface="Helvetica"/>
                <a:ea typeface="Helvetica"/>
                <a:cs typeface="Helvetica"/>
                <a:sym typeface="Helvetica"/>
              </a:defRPr>
            </a:pPr>
            <a:r>
              <a:t>¬	By dropping Freely, Eve minimized the provision of God.</a:t>
            </a:r>
          </a:p>
          <a:p>
            <a:pPr defTabSz="457200">
              <a:defRPr sz="1200">
                <a:latin typeface="Helvetica"/>
                <a:ea typeface="Helvetica"/>
                <a:cs typeface="Helvetica"/>
                <a:sym typeface="Helvetica"/>
              </a:defRPr>
            </a:pPr>
            <a:endParaRPr/>
          </a:p>
          <a:p>
            <a:pPr defTabSz="457200">
              <a:defRPr sz="1200">
                <a:latin typeface="Helvetica"/>
                <a:ea typeface="Helvetica"/>
                <a:cs typeface="Helvetica"/>
                <a:sym typeface="Helvetica"/>
              </a:defRPr>
            </a:pPr>
            <a:r>
              <a:t>1 Thing to have a big cart and the run of a store</a:t>
            </a:r>
          </a:p>
          <a:p>
            <a:pPr defTabSz="457200">
              <a:defRPr sz="1200">
                <a:latin typeface="Helvetica"/>
                <a:ea typeface="Helvetica"/>
                <a:cs typeface="Helvetica"/>
                <a:sym typeface="Helvetica"/>
              </a:defRPr>
            </a:pPr>
            <a:r>
              <a:t>Another thing to have that FREE</a:t>
            </a:r>
          </a:p>
          <a:p>
            <a:pPr defTabSz="457200">
              <a:defRPr sz="1200">
                <a:latin typeface="Helvetica"/>
                <a:ea typeface="Helvetica"/>
                <a:cs typeface="Helvetica"/>
                <a:sym typeface="Helvetica"/>
              </a:defRPr>
            </a:pPr>
            <a:endParaRPr/>
          </a:p>
          <a:p>
            <a:pPr defTabSz="457200">
              <a:defRPr sz="1200">
                <a:latin typeface="Helvetica"/>
                <a:ea typeface="Helvetica"/>
                <a:cs typeface="Helvetica"/>
                <a:sym typeface="Helvetica"/>
              </a:defRPr>
            </a:pPr>
            <a:r>
              <a:t>Don’t know how many trees there were…</a:t>
            </a:r>
          </a:p>
          <a:p>
            <a:pPr defTabSz="457200">
              <a:defRPr sz="1200">
                <a:latin typeface="Helvetica"/>
                <a:ea typeface="Helvetica"/>
                <a:cs typeface="Helvetica"/>
                <a:sym typeface="Helvetica"/>
              </a:defRPr>
            </a:pPr>
            <a:r>
              <a:t>Say 1,000--- 999 good ones and God instructed them to enjoy freely</a:t>
            </a:r>
          </a:p>
          <a:p>
            <a:pPr defTabSz="457200">
              <a:defRPr sz="1200">
                <a:latin typeface="Helvetica"/>
                <a:ea typeface="Helvetica"/>
                <a:cs typeface="Helvetica"/>
                <a:sym typeface="Helvetica"/>
              </a:defRPr>
            </a:pPr>
            <a:r>
              <a:t>		  1 restricted</a:t>
            </a:r>
          </a:p>
          <a:p>
            <a:pPr defTabSz="457200">
              <a:defRPr sz="1200">
                <a:latin typeface="Helvetica"/>
                <a:ea typeface="Helvetica"/>
                <a:cs typeface="Helvetica"/>
                <a:sym typeface="Helvetica"/>
              </a:defRPr>
            </a:pPr>
            <a:endParaRPr/>
          </a:p>
          <a:p>
            <a:pPr defTabSz="457200">
              <a:defRPr sz="1200">
                <a:latin typeface="Helvetica"/>
                <a:ea typeface="Helvetica"/>
                <a:cs typeface="Helvetica"/>
                <a:sym typeface="Helvetica"/>
              </a:defRPr>
            </a:pPr>
            <a:r>
              <a:t>Satan omits the Goodness of God and gets Eve to focus on the Restriction of God</a:t>
            </a:r>
          </a:p>
          <a:p>
            <a:pPr defTabSz="457200">
              <a:defRPr sz="1200">
                <a:latin typeface="Helvetica"/>
                <a:ea typeface="Helvetica"/>
                <a:cs typeface="Helvetica"/>
                <a:sym typeface="Helvetica"/>
              </a:defRPr>
            </a:pPr>
            <a:r>
              <a:t>…and she loses sight of Free</a:t>
            </a:r>
          </a:p>
          <a:p>
            <a:pPr defTabSz="457200">
              <a:defRPr sz="1200">
                <a:latin typeface="Helvetica"/>
                <a:ea typeface="Helvetica"/>
                <a:cs typeface="Helvetica"/>
                <a:sym typeface="Helvetica"/>
              </a:defRPr>
            </a:pPr>
            <a:endParaRPr/>
          </a:p>
          <a:p>
            <a:pPr defTabSz="457200">
              <a:defRPr sz="1200">
                <a:latin typeface="Helvetica"/>
                <a:ea typeface="Helvetica"/>
                <a:cs typeface="Helvetica"/>
                <a:sym typeface="Helvetica"/>
              </a:defRPr>
            </a:pPr>
            <a:r>
              <a:t>but God said, ‘You shall not eat of the fruit of the tree that is in the midst of the garden, neither shall you touch it, </a:t>
            </a:r>
          </a:p>
          <a:p>
            <a:pPr defTabSz="457200">
              <a:defRPr sz="1200">
                <a:latin typeface="Helvetica"/>
                <a:ea typeface="Helvetica"/>
                <a:cs typeface="Helvetica"/>
                <a:sym typeface="Helvetica"/>
              </a:defRPr>
            </a:pPr>
            <a:endParaRPr/>
          </a:p>
          <a:p>
            <a:pPr defTabSz="457200">
              <a:defRPr sz="1200">
                <a:latin typeface="Helvetica"/>
                <a:ea typeface="Helvetica"/>
                <a:cs typeface="Helvetica"/>
                <a:sym typeface="Helvetica"/>
              </a:defRPr>
            </a:pPr>
            <a:r>
              <a:t>1.	Eve minimized the provision of God and </a:t>
            </a:r>
          </a:p>
          <a:p>
            <a:pPr defTabSz="457200">
              <a:defRPr sz="1200">
                <a:latin typeface="Helvetica"/>
                <a:ea typeface="Helvetica"/>
                <a:cs typeface="Helvetica"/>
                <a:sym typeface="Helvetica"/>
              </a:defRPr>
            </a:pPr>
            <a:r>
              <a:t>2.	2nd she added to the Prohibition of God</a:t>
            </a:r>
          </a:p>
          <a:p>
            <a:pPr defTabSz="457200">
              <a:defRPr sz="1200">
                <a:latin typeface="Helvetica"/>
                <a:ea typeface="Helvetica"/>
                <a:cs typeface="Helvetica"/>
                <a:sym typeface="Helvetica"/>
              </a:defRPr>
            </a:pPr>
            <a:r>
              <a:t>God never said anything about not touching it.</a:t>
            </a:r>
          </a:p>
          <a:p>
            <a:pPr defTabSz="457200">
              <a:defRPr sz="1200">
                <a:latin typeface="Helvetica"/>
                <a:ea typeface="Helvetica"/>
                <a:cs typeface="Helvetica"/>
                <a:sym typeface="Helvetica"/>
              </a:defRPr>
            </a:pPr>
            <a:r>
              <a:t>Eve forgets the width of God’s goodness and then makes Him look and feel worse than He is..  By portraying this God looks MEANER</a:t>
            </a:r>
          </a:p>
          <a:p>
            <a:pPr defTabSz="457200">
              <a:defRPr sz="1200">
                <a:latin typeface="Helvetica"/>
                <a:ea typeface="Helvetica"/>
                <a:cs typeface="Helvetica"/>
                <a:sym typeface="Helvetica"/>
              </a:defRPr>
            </a:pPr>
            <a:endParaRPr/>
          </a:p>
          <a:p>
            <a:pPr defTabSz="457200">
              <a:defRPr sz="1200">
                <a:latin typeface="Helvetica"/>
                <a:ea typeface="Helvetica"/>
                <a:cs typeface="Helvetica"/>
                <a:sym typeface="Helvetica"/>
              </a:defRPr>
            </a:pPr>
            <a:r>
              <a:t>Eve isn’t finished</a:t>
            </a:r>
          </a:p>
          <a:p>
            <a:pPr defTabSz="457200">
              <a:defRPr sz="1200">
                <a:latin typeface="Helvetica"/>
                <a:ea typeface="Helvetica"/>
                <a:cs typeface="Helvetica"/>
                <a:sym typeface="Helvetica"/>
              </a:defRPr>
            </a:pPr>
            <a:r>
              <a:t>“…lest you die.”</a:t>
            </a:r>
          </a:p>
          <a:p>
            <a:pPr defTabSz="457200">
              <a:defRPr sz="1200">
                <a:latin typeface="Helvetica"/>
                <a:ea typeface="Helvetica"/>
                <a:cs typeface="Helvetica"/>
                <a:sym typeface="Helvetica"/>
              </a:defRPr>
            </a:pPr>
            <a:endParaRPr/>
          </a:p>
          <a:p>
            <a:pPr defTabSz="457200">
              <a:defRPr sz="1200">
                <a:latin typeface="Helvetica"/>
                <a:ea typeface="Helvetica"/>
                <a:cs typeface="Helvetica"/>
                <a:sym typeface="Helvetica"/>
              </a:defRPr>
            </a:pPr>
            <a:r>
              <a:t>That is NOT what God said!</a:t>
            </a:r>
          </a:p>
          <a:p>
            <a:pPr defTabSz="457200">
              <a:defRPr sz="1200">
                <a:latin typeface="Helvetica"/>
                <a:ea typeface="Helvetica"/>
                <a:cs typeface="Helvetica"/>
                <a:sym typeface="Helvetica"/>
              </a:defRPr>
            </a:pPr>
            <a:r>
              <a:t>God said…you sure enough will die!</a:t>
            </a:r>
          </a:p>
          <a:p>
            <a:pPr defTabSz="457200">
              <a:defRPr sz="1200">
                <a:latin typeface="Helvetica"/>
                <a:ea typeface="Helvetica"/>
                <a:cs typeface="Helvetica"/>
                <a:sym typeface="Helvetica"/>
              </a:defRPr>
            </a:pPr>
            <a:r>
              <a:t>but from the tree of the knowledge of good and evil you shall not eat, for in the day that you eat from it you will surely die."  </a:t>
            </a:r>
          </a:p>
          <a:p>
            <a:pPr defTabSz="457200">
              <a:defRPr sz="1200">
                <a:latin typeface="Helvetica"/>
                <a:ea typeface="Helvetica"/>
                <a:cs typeface="Helvetica"/>
                <a:sym typeface="Helvetica"/>
              </a:defRPr>
            </a:pPr>
            <a:endParaRPr/>
          </a:p>
          <a:p>
            <a:pPr defTabSz="457200">
              <a:defRPr sz="1200">
                <a:latin typeface="Helvetica"/>
                <a:ea typeface="Helvetica"/>
                <a:cs typeface="Helvetica"/>
                <a:sym typeface="Helvetica"/>
              </a:defRPr>
            </a:pPr>
            <a:r>
              <a:t>3.	  Eve minimizes and weakens God’s judgment</a:t>
            </a:r>
          </a:p>
          <a:p>
            <a:pPr defTabSz="457200">
              <a:defRPr sz="1200">
                <a:latin typeface="Helvetica"/>
                <a:ea typeface="Helvetica"/>
                <a:cs typeface="Helvetica"/>
                <a:sym typeface="Helvetica"/>
              </a:defRPr>
            </a:pPr>
            <a:endParaRPr/>
          </a:p>
          <a:p>
            <a:pPr defTabSz="457200">
              <a:defRPr sz="1200">
                <a:latin typeface="Helvetica"/>
                <a:ea typeface="Helvetica"/>
                <a:cs typeface="Helvetica"/>
                <a:sym typeface="Helvetica"/>
              </a:defRPr>
            </a:pPr>
            <a:r>
              <a:t>So… God’s Word and His command are craftily turned into a question and when God’s Word is turned into a question, everything gets out of place.</a:t>
            </a:r>
          </a:p>
          <a:p>
            <a:pPr defTabSz="457200">
              <a:defRPr sz="1200">
                <a:latin typeface="Helvetica"/>
                <a:ea typeface="Helvetica"/>
                <a:cs typeface="Helvetica"/>
                <a:sym typeface="Helvetica"/>
              </a:defRPr>
            </a:pPr>
            <a:endParaRPr/>
          </a:p>
          <a:p>
            <a:pPr defTabSz="457200">
              <a:defRPr sz="1200">
                <a:latin typeface="Helvetica"/>
                <a:ea typeface="Helvetica"/>
                <a:cs typeface="Helvetica"/>
                <a:sym typeface="Helvetica"/>
              </a:defRPr>
            </a:pPr>
            <a:r>
              <a:t>All of a sudden the God they were enjoying doesn’t look as good or feel so fun anymore. </a:t>
            </a:r>
          </a:p>
        </p:txBody>
      </p:sp>
    </p:spTree>
    <p:extLst>
      <p:ext uri="{BB962C8B-B14F-4D97-AF65-F5344CB8AC3E}">
        <p14:creationId xmlns:p14="http://schemas.microsoft.com/office/powerpoint/2010/main" val="15876920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Shape 199"/>
          <p:cNvSpPr>
            <a:spLocks noGrp="1" noRot="1" noChangeAspect="1"/>
          </p:cNvSpPr>
          <p:nvPr>
            <p:ph type="sldImg"/>
          </p:nvPr>
        </p:nvSpPr>
        <p:spPr>
          <a:prstGeom prst="rect">
            <a:avLst/>
          </a:prstGeom>
        </p:spPr>
        <p:txBody>
          <a:bodyPr/>
          <a:lstStyle/>
          <a:p>
            <a:endParaRPr/>
          </a:p>
        </p:txBody>
      </p:sp>
      <p:sp>
        <p:nvSpPr>
          <p:cNvPr id="200" name="Shape 200"/>
          <p:cNvSpPr>
            <a:spLocks noGrp="1"/>
          </p:cNvSpPr>
          <p:nvPr>
            <p:ph type="body" sz="quarter" idx="1"/>
          </p:nvPr>
        </p:nvSpPr>
        <p:spPr>
          <a:prstGeom prst="rect">
            <a:avLst/>
          </a:prstGeom>
        </p:spPr>
        <p:txBody>
          <a:bodyPr/>
          <a:lstStyle/>
          <a:p>
            <a:pPr defTabSz="457200">
              <a:defRPr sz="1200">
                <a:latin typeface="Helvetica"/>
                <a:ea typeface="Helvetica"/>
                <a:cs typeface="Helvetica"/>
                <a:sym typeface="Helvetica"/>
              </a:defRPr>
            </a:pPr>
            <a:r>
              <a:t>Let’s rephrase the question:</a:t>
            </a:r>
          </a:p>
          <a:p>
            <a:pPr defTabSz="457200">
              <a:defRPr sz="1200">
                <a:latin typeface="Helvetica"/>
                <a:ea typeface="Helvetica"/>
                <a:cs typeface="Helvetica"/>
                <a:sym typeface="Helvetica"/>
              </a:defRPr>
            </a:pPr>
            <a:r>
              <a:t>What Satan is asking her is:  Has God put any limitations on you?</a:t>
            </a:r>
          </a:p>
          <a:p>
            <a:pPr defTabSz="457200">
              <a:defRPr sz="1200">
                <a:latin typeface="Helvetica"/>
                <a:ea typeface="Helvetica"/>
                <a:cs typeface="Helvetica"/>
                <a:sym typeface="Helvetica"/>
              </a:defRPr>
            </a:pPr>
            <a:r>
              <a:t>Has he restricted you?</a:t>
            </a:r>
          </a:p>
          <a:p>
            <a:pPr defTabSz="457200">
              <a:defRPr sz="1200">
                <a:latin typeface="Helvetica"/>
                <a:ea typeface="Helvetica"/>
                <a:cs typeface="Helvetica"/>
                <a:sym typeface="Helvetica"/>
              </a:defRPr>
            </a:pPr>
            <a:r>
              <a:t>Is He holding you back?</a:t>
            </a:r>
          </a:p>
          <a:p>
            <a:pPr defTabSz="457200">
              <a:defRPr sz="1200">
                <a:latin typeface="Helvetica"/>
                <a:ea typeface="Helvetica"/>
                <a:cs typeface="Helvetica"/>
                <a:sym typeface="Helvetica"/>
              </a:defRPr>
            </a:pPr>
            <a:r>
              <a:t>Is He saying there are things you cannot do?</a:t>
            </a:r>
          </a:p>
          <a:p>
            <a:pPr defTabSz="457200">
              <a:defRPr sz="1200">
                <a:latin typeface="Helvetica"/>
                <a:ea typeface="Helvetica"/>
                <a:cs typeface="Helvetica"/>
                <a:sym typeface="Helvetica"/>
              </a:defRPr>
            </a:pPr>
            <a:r>
              <a:t>He puts in her mind a question about the goodness of God.</a:t>
            </a:r>
          </a:p>
          <a:p>
            <a:pPr defTabSz="457200">
              <a:defRPr sz="1200">
                <a:latin typeface="Helvetica"/>
                <a:ea typeface="Helvetica"/>
                <a:cs typeface="Helvetica"/>
                <a:sym typeface="Helvetica"/>
              </a:defRPr>
            </a:pPr>
            <a:r>
              <a:t>God said:</a:t>
            </a:r>
          </a:p>
          <a:p>
            <a:pPr defTabSz="457200">
              <a:defRPr sz="1200">
                <a:latin typeface="Helvetica"/>
                <a:ea typeface="Helvetica"/>
                <a:cs typeface="Helvetica"/>
                <a:sym typeface="Helvetica"/>
              </a:defRPr>
            </a:pPr>
            <a:r>
              <a:t>•	Freely eat</a:t>
            </a:r>
          </a:p>
          <a:p>
            <a:pPr defTabSz="457200">
              <a:defRPr sz="1200">
                <a:latin typeface="Helvetica"/>
                <a:ea typeface="Helvetica"/>
                <a:cs typeface="Helvetica"/>
                <a:sym typeface="Helvetica"/>
              </a:defRPr>
            </a:pPr>
            <a:r>
              <a:t>•	But not from tree of knowledge of good and evil</a:t>
            </a:r>
          </a:p>
          <a:p>
            <a:pPr defTabSz="457200">
              <a:defRPr sz="1200">
                <a:latin typeface="Helvetica"/>
                <a:ea typeface="Helvetica"/>
                <a:cs typeface="Helvetica"/>
                <a:sym typeface="Helvetica"/>
              </a:defRPr>
            </a:pPr>
            <a:r>
              <a:t>•	You will surely die</a:t>
            </a:r>
          </a:p>
          <a:p>
            <a:pPr defTabSz="457200">
              <a:defRPr sz="1200">
                <a:latin typeface="Helvetica"/>
                <a:ea typeface="Helvetica"/>
                <a:cs typeface="Helvetica"/>
                <a:sym typeface="Helvetica"/>
              </a:defRPr>
            </a:pPr>
            <a:r>
              <a:t>Not was the second thing</a:t>
            </a:r>
          </a:p>
          <a:p>
            <a:pPr defTabSz="457200">
              <a:defRPr sz="1200">
                <a:latin typeface="Helvetica"/>
                <a:ea typeface="Helvetica"/>
                <a:cs typeface="Helvetica"/>
                <a:sym typeface="Helvetica"/>
              </a:defRPr>
            </a:pPr>
            <a:r>
              <a:t>First thing was freely</a:t>
            </a:r>
          </a:p>
          <a:p>
            <a:pPr defTabSz="457200">
              <a:defRPr sz="1200">
                <a:latin typeface="Helvetica"/>
                <a:ea typeface="Helvetica"/>
                <a:cs typeface="Helvetica"/>
                <a:sym typeface="Helvetica"/>
              </a:defRPr>
            </a:pPr>
            <a:r>
              <a:t>First thing was what you can do</a:t>
            </a:r>
          </a:p>
          <a:p>
            <a:pPr defTabSz="457200">
              <a:defRPr sz="1200">
                <a:latin typeface="Helvetica"/>
                <a:ea typeface="Helvetica"/>
                <a:cs typeface="Helvetica"/>
                <a:sym typeface="Helvetica"/>
              </a:defRPr>
            </a:pPr>
            <a:endParaRPr/>
          </a:p>
          <a:p>
            <a:pPr defTabSz="457200">
              <a:defRPr sz="1200">
                <a:latin typeface="Helvetica"/>
                <a:ea typeface="Helvetica"/>
                <a:cs typeface="Helvetica"/>
                <a:sym typeface="Helvetica"/>
              </a:defRPr>
            </a:pPr>
            <a:r>
              <a:t>Satan skips the discussion of verse 16</a:t>
            </a:r>
          </a:p>
          <a:p>
            <a:pPr defTabSz="457200">
              <a:defRPr sz="1200">
                <a:latin typeface="Helvetica"/>
                <a:ea typeface="Helvetica"/>
                <a:cs typeface="Helvetica"/>
                <a:sym typeface="Helvetica"/>
              </a:defRPr>
            </a:pPr>
            <a:r>
              <a:t>He zeroes in on the negative of verse 17</a:t>
            </a:r>
          </a:p>
          <a:p>
            <a:pPr defTabSz="457200">
              <a:defRPr sz="1200">
                <a:latin typeface="Helvetica"/>
                <a:ea typeface="Helvetica"/>
                <a:cs typeface="Helvetica"/>
                <a:sym typeface="Helvetica"/>
              </a:defRPr>
            </a:pPr>
            <a:r>
              <a:t>He doesn’t want Eve to interact on the goodness of God</a:t>
            </a:r>
          </a:p>
          <a:p>
            <a:pPr defTabSz="457200">
              <a:defRPr sz="1200">
                <a:latin typeface="Helvetica"/>
                <a:ea typeface="Helvetica"/>
                <a:cs typeface="Helvetica"/>
                <a:sym typeface="Helvetica"/>
              </a:defRPr>
            </a:pPr>
            <a:r>
              <a:t>He wants her to interact on the restrictions of God…</a:t>
            </a:r>
          </a:p>
          <a:p>
            <a:pPr defTabSz="457200">
              <a:defRPr sz="1200">
                <a:latin typeface="Helvetica"/>
                <a:ea typeface="Helvetica"/>
                <a:cs typeface="Helvetica"/>
                <a:sym typeface="Helvetica"/>
              </a:defRPr>
            </a:pPr>
            <a:r>
              <a:t>The fact that God is holding out on her.</a:t>
            </a:r>
          </a:p>
          <a:p>
            <a:pPr defTabSz="457200">
              <a:defRPr sz="1200">
                <a:latin typeface="Helvetica"/>
                <a:ea typeface="Helvetica"/>
                <a:cs typeface="Helvetica"/>
                <a:sym typeface="Helvetica"/>
              </a:defRPr>
            </a:pPr>
            <a:endParaRPr/>
          </a:p>
        </p:txBody>
      </p:sp>
    </p:spTree>
    <p:extLst>
      <p:ext uri="{BB962C8B-B14F-4D97-AF65-F5344CB8AC3E}">
        <p14:creationId xmlns:p14="http://schemas.microsoft.com/office/powerpoint/2010/main" val="26883135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Shape 206"/>
          <p:cNvSpPr>
            <a:spLocks noGrp="1" noRot="1" noChangeAspect="1"/>
          </p:cNvSpPr>
          <p:nvPr>
            <p:ph type="sldImg"/>
          </p:nvPr>
        </p:nvSpPr>
        <p:spPr>
          <a:prstGeom prst="rect">
            <a:avLst/>
          </a:prstGeom>
        </p:spPr>
        <p:txBody>
          <a:bodyPr/>
          <a:lstStyle/>
          <a:p>
            <a:endParaRPr/>
          </a:p>
        </p:txBody>
      </p:sp>
      <p:sp>
        <p:nvSpPr>
          <p:cNvPr id="207" name="Shape 207"/>
          <p:cNvSpPr>
            <a:spLocks noGrp="1"/>
          </p:cNvSpPr>
          <p:nvPr>
            <p:ph type="body" sz="quarter" idx="1"/>
          </p:nvPr>
        </p:nvSpPr>
        <p:spPr>
          <a:prstGeom prst="rect">
            <a:avLst/>
          </a:prstGeom>
        </p:spPr>
        <p:txBody>
          <a:bodyPr/>
          <a:lstStyle/>
          <a:p>
            <a:pPr defTabSz="457200">
              <a:defRPr sz="1200">
                <a:latin typeface="Helvetica"/>
                <a:ea typeface="Helvetica"/>
                <a:cs typeface="Helvetica"/>
                <a:sym typeface="Helvetica"/>
              </a:defRPr>
            </a:pPr>
            <a:r>
              <a:t>Or, in other words… God’s Word Cannot Be Trusted!</a:t>
            </a:r>
          </a:p>
          <a:p>
            <a:pPr defTabSz="457200">
              <a:defRPr sz="1200">
                <a:latin typeface="Helvetica"/>
                <a:ea typeface="Helvetica"/>
                <a:cs typeface="Helvetica"/>
                <a:sym typeface="Helvetica"/>
              </a:defRPr>
            </a:pPr>
            <a:endParaRPr/>
          </a:p>
          <a:p>
            <a:pPr defTabSz="457200">
              <a:defRPr sz="1200">
                <a:latin typeface="Helvetica"/>
                <a:ea typeface="Helvetica"/>
                <a:cs typeface="Helvetica"/>
                <a:sym typeface="Helvetica"/>
              </a:defRPr>
            </a:pPr>
            <a:r>
              <a:t>“but from the tree of the knowledge of good and evil you shall not eat, for in the day that you eat from it you will surely die”</a:t>
            </a:r>
          </a:p>
        </p:txBody>
      </p:sp>
    </p:spTree>
    <p:extLst>
      <p:ext uri="{BB962C8B-B14F-4D97-AF65-F5344CB8AC3E}">
        <p14:creationId xmlns:p14="http://schemas.microsoft.com/office/powerpoint/2010/main" val="4114326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Shape 211"/>
          <p:cNvSpPr>
            <a:spLocks noGrp="1" noRot="1" noChangeAspect="1"/>
          </p:cNvSpPr>
          <p:nvPr>
            <p:ph type="sldImg"/>
          </p:nvPr>
        </p:nvSpPr>
        <p:spPr>
          <a:prstGeom prst="rect">
            <a:avLst/>
          </a:prstGeom>
        </p:spPr>
        <p:txBody>
          <a:bodyPr/>
          <a:lstStyle/>
          <a:p>
            <a:endParaRPr/>
          </a:p>
        </p:txBody>
      </p:sp>
      <p:sp>
        <p:nvSpPr>
          <p:cNvPr id="212" name="Shape 212"/>
          <p:cNvSpPr>
            <a:spLocks noGrp="1"/>
          </p:cNvSpPr>
          <p:nvPr>
            <p:ph type="body" sz="quarter" idx="1"/>
          </p:nvPr>
        </p:nvSpPr>
        <p:spPr>
          <a:prstGeom prst="rect">
            <a:avLst/>
          </a:prstGeom>
        </p:spPr>
        <p:txBody>
          <a:bodyPr/>
          <a:lstStyle/>
          <a:p>
            <a:pPr defTabSz="457200">
              <a:defRPr sz="1200">
                <a:latin typeface="Helvetica"/>
                <a:ea typeface="Helvetica"/>
                <a:cs typeface="Helvetica"/>
                <a:sym typeface="Helvetica"/>
              </a:defRPr>
            </a:pPr>
            <a:r>
              <a:t>The snake makes it clear: You don’t have to believe what God says.</a:t>
            </a:r>
          </a:p>
          <a:p>
            <a:pPr defTabSz="457200">
              <a:defRPr sz="1200">
                <a:latin typeface="Helvetica"/>
                <a:ea typeface="Helvetica"/>
                <a:cs typeface="Helvetica"/>
                <a:sym typeface="Helvetica"/>
              </a:defRPr>
            </a:pPr>
            <a:r>
              <a:t>He starts with a question in verse 1 and by the time we get to </a:t>
            </a:r>
          </a:p>
          <a:p>
            <a:pPr defTabSz="457200">
              <a:defRPr sz="1200">
                <a:latin typeface="Helvetica"/>
                <a:ea typeface="Helvetica"/>
                <a:cs typeface="Helvetica"/>
                <a:sym typeface="Helvetica"/>
              </a:defRPr>
            </a:pPr>
            <a:r>
              <a:t>verse 4 he has a pronouncement to make. </a:t>
            </a:r>
          </a:p>
          <a:p>
            <a:pPr defTabSz="457200">
              <a:defRPr sz="1200">
                <a:latin typeface="Helvetica"/>
                <a:ea typeface="Helvetica"/>
                <a:cs typeface="Helvetica"/>
                <a:sym typeface="Helvetica"/>
              </a:defRPr>
            </a:pPr>
            <a:r>
              <a:t>It’s NOT going to happen!</a:t>
            </a:r>
          </a:p>
          <a:p>
            <a:pPr defTabSz="457200">
              <a:defRPr sz="1200">
                <a:latin typeface="Helvetica"/>
                <a:ea typeface="Helvetica"/>
                <a:cs typeface="Helvetica"/>
                <a:sym typeface="Helvetica"/>
              </a:defRPr>
            </a:pPr>
            <a:r>
              <a:t>The not is emphatic…. </a:t>
            </a:r>
          </a:p>
          <a:p>
            <a:pPr defTabSz="457200">
              <a:defRPr sz="1200">
                <a:latin typeface="Helvetica"/>
                <a:ea typeface="Helvetica"/>
                <a:cs typeface="Helvetica"/>
                <a:sym typeface="Helvetica"/>
              </a:defRPr>
            </a:pPr>
            <a:endParaRPr/>
          </a:p>
          <a:p>
            <a:pPr defTabSz="457200">
              <a:defRPr sz="1200">
                <a:latin typeface="Helvetica"/>
                <a:ea typeface="Helvetica"/>
                <a:cs typeface="Helvetica"/>
                <a:sym typeface="Helvetica"/>
              </a:defRPr>
            </a:pPr>
            <a:r>
              <a:t>In this second when he gets Eve to question what God said, she became a likely candidate for catastrophe.</a:t>
            </a:r>
          </a:p>
          <a:p>
            <a:pPr defTabSz="457200">
              <a:defRPr sz="1200">
                <a:latin typeface="Helvetica"/>
                <a:ea typeface="Helvetica"/>
                <a:cs typeface="Helvetica"/>
                <a:sym typeface="Helvetica"/>
              </a:defRPr>
            </a:pPr>
            <a:endParaRPr/>
          </a:p>
          <a:p>
            <a:pPr defTabSz="457200">
              <a:defRPr sz="1200">
                <a:latin typeface="Helvetica"/>
                <a:ea typeface="Helvetica"/>
                <a:cs typeface="Helvetica"/>
                <a:sym typeface="Helvetica"/>
              </a:defRPr>
            </a:pPr>
            <a:r>
              <a:t>Make no mistake about what Satan is saying…</a:t>
            </a:r>
          </a:p>
        </p:txBody>
      </p:sp>
    </p:spTree>
    <p:extLst>
      <p:ext uri="{BB962C8B-B14F-4D97-AF65-F5344CB8AC3E}">
        <p14:creationId xmlns:p14="http://schemas.microsoft.com/office/powerpoint/2010/main" val="38658846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Shape 216"/>
          <p:cNvSpPr>
            <a:spLocks noGrp="1" noRot="1" noChangeAspect="1"/>
          </p:cNvSpPr>
          <p:nvPr>
            <p:ph type="sldImg"/>
          </p:nvPr>
        </p:nvSpPr>
        <p:spPr>
          <a:prstGeom prst="rect">
            <a:avLst/>
          </a:prstGeom>
        </p:spPr>
        <p:txBody>
          <a:bodyPr/>
          <a:lstStyle/>
          <a:p>
            <a:endParaRPr/>
          </a:p>
        </p:txBody>
      </p:sp>
      <p:sp>
        <p:nvSpPr>
          <p:cNvPr id="217" name="Shape 217"/>
          <p:cNvSpPr>
            <a:spLocks noGrp="1"/>
          </p:cNvSpPr>
          <p:nvPr>
            <p:ph type="body" sz="quarter" idx="1"/>
          </p:nvPr>
        </p:nvSpPr>
        <p:spPr>
          <a:prstGeom prst="rect">
            <a:avLst/>
          </a:prstGeom>
        </p:spPr>
        <p:txBody>
          <a:bodyPr/>
          <a:lstStyle/>
          <a:p>
            <a:pPr defTabSz="457200">
              <a:defRPr sz="1200">
                <a:latin typeface="Helvetica"/>
                <a:ea typeface="Helvetica"/>
                <a:cs typeface="Helvetica"/>
                <a:sym typeface="Helvetica"/>
              </a:defRPr>
            </a:pPr>
            <a:r>
              <a:t>Now…you have to be both bold and crazy to call God a liar.</a:t>
            </a:r>
          </a:p>
          <a:p>
            <a:pPr defTabSz="457200">
              <a:defRPr sz="1200">
                <a:latin typeface="Helvetica"/>
                <a:ea typeface="Helvetica"/>
                <a:cs typeface="Helvetica"/>
                <a:sym typeface="Helvetica"/>
              </a:defRPr>
            </a:pPr>
            <a:r>
              <a:t>You are saying the God who made you, created everything, who is all-powerful and still sits on the throne is a liar.</a:t>
            </a:r>
          </a:p>
          <a:p>
            <a:pPr defTabSz="457200">
              <a:defRPr sz="1200">
                <a:latin typeface="Helvetica"/>
                <a:ea typeface="Helvetica"/>
                <a:cs typeface="Helvetica"/>
                <a:sym typeface="Helvetica"/>
              </a:defRPr>
            </a:pPr>
            <a:r>
              <a:t>So… Q in the narrative, Who is she going to believe?</a:t>
            </a:r>
          </a:p>
          <a:p>
            <a:pPr defTabSz="457200">
              <a:defRPr sz="1200">
                <a:latin typeface="Helvetica"/>
                <a:ea typeface="Helvetica"/>
                <a:cs typeface="Helvetica"/>
                <a:sym typeface="Helvetica"/>
              </a:defRPr>
            </a:pPr>
            <a:r>
              <a:t>God says….</a:t>
            </a:r>
          </a:p>
          <a:p>
            <a:pPr defTabSz="457200">
              <a:defRPr sz="1200">
                <a:latin typeface="Helvetica"/>
                <a:ea typeface="Helvetica"/>
                <a:cs typeface="Helvetica"/>
                <a:sym typeface="Helvetica"/>
              </a:defRPr>
            </a:pPr>
            <a:r>
              <a:t>Satan says….</a:t>
            </a:r>
          </a:p>
          <a:p>
            <a:pPr defTabSz="457200">
              <a:defRPr sz="1200">
                <a:latin typeface="Helvetica"/>
                <a:ea typeface="Helvetica"/>
                <a:cs typeface="Helvetica"/>
                <a:sym typeface="Helvetica"/>
              </a:defRPr>
            </a:pPr>
            <a:r>
              <a:t>Q… who will you believe?</a:t>
            </a:r>
          </a:p>
          <a:p>
            <a:pPr defTabSz="457200">
              <a:defRPr sz="1200">
                <a:latin typeface="Helvetica"/>
                <a:ea typeface="Helvetica"/>
                <a:cs typeface="Helvetica"/>
                <a:sym typeface="Helvetica"/>
              </a:defRPr>
            </a:pPr>
            <a:r>
              <a:t>Let’s clarify what is transpiring in this IMAX Moment:</a:t>
            </a:r>
          </a:p>
          <a:p>
            <a:pPr defTabSz="457200">
              <a:defRPr sz="1200">
                <a:latin typeface="Helvetica"/>
                <a:ea typeface="Helvetica"/>
                <a:cs typeface="Helvetica"/>
                <a:sym typeface="Helvetica"/>
              </a:defRPr>
            </a:pPr>
            <a:r>
              <a:t>A human (Eve) is having correspondence with </a:t>
            </a:r>
          </a:p>
          <a:p>
            <a:pPr defTabSz="457200">
              <a:defRPr sz="1200">
                <a:latin typeface="Helvetica"/>
                <a:ea typeface="Helvetica"/>
                <a:cs typeface="Helvetica"/>
                <a:sym typeface="Helvetica"/>
              </a:defRPr>
            </a:pPr>
            <a:r>
              <a:t>An angel (Satan) – a fallen angel</a:t>
            </a:r>
          </a:p>
          <a:p>
            <a:pPr defTabSz="457200">
              <a:defRPr sz="1200">
                <a:latin typeface="Helvetica"/>
                <a:ea typeface="Helvetica"/>
                <a:cs typeface="Helvetica"/>
                <a:sym typeface="Helvetica"/>
              </a:defRPr>
            </a:pPr>
            <a:r>
              <a:t>…and they are talking about God!</a:t>
            </a:r>
          </a:p>
          <a:p>
            <a:pPr defTabSz="457200">
              <a:defRPr sz="1200">
                <a:latin typeface="Helvetica"/>
                <a:ea typeface="Helvetica"/>
                <a:cs typeface="Helvetica"/>
                <a:sym typeface="Helvetica"/>
              </a:defRPr>
            </a:pPr>
            <a:r>
              <a:t>The physical realm that we live in is interfacing with</a:t>
            </a:r>
          </a:p>
          <a:p>
            <a:pPr defTabSz="457200">
              <a:defRPr sz="1200">
                <a:latin typeface="Helvetica"/>
                <a:ea typeface="Helvetica"/>
                <a:cs typeface="Helvetica"/>
                <a:sym typeface="Helvetica"/>
              </a:defRPr>
            </a:pPr>
            <a:r>
              <a:t>The spiritual realm where God and the angels interact</a:t>
            </a:r>
          </a:p>
          <a:p>
            <a:pPr defTabSz="457200">
              <a:defRPr sz="1200">
                <a:latin typeface="Helvetica"/>
                <a:ea typeface="Helvetica"/>
                <a:cs typeface="Helvetica"/>
                <a:sym typeface="Helvetica"/>
              </a:defRPr>
            </a:pPr>
            <a:r>
              <a:t>…they are discussing a subject she has never, ever observed or been around.  She never saw death. Nobody ever died.</a:t>
            </a:r>
          </a:p>
          <a:p>
            <a:pPr defTabSz="457200">
              <a:defRPr sz="1200">
                <a:latin typeface="Helvetica"/>
                <a:ea typeface="Helvetica"/>
                <a:cs typeface="Helvetica"/>
                <a:sym typeface="Helvetica"/>
              </a:defRPr>
            </a:pPr>
            <a:r>
              <a:t>She can’t explain it because only life surrounded her.</a:t>
            </a:r>
          </a:p>
          <a:p>
            <a:pPr defTabSz="457200">
              <a:defRPr sz="1200">
                <a:latin typeface="Helvetica"/>
                <a:ea typeface="Helvetica"/>
                <a:cs typeface="Helvetica"/>
                <a:sym typeface="Helvetica"/>
              </a:defRPr>
            </a:pPr>
            <a:endParaRPr/>
          </a:p>
          <a:p>
            <a:pPr defTabSz="457200">
              <a:defRPr sz="1200">
                <a:latin typeface="Helvetica"/>
                <a:ea typeface="Helvetica"/>
                <a:cs typeface="Helvetica"/>
                <a:sym typeface="Helvetica"/>
              </a:defRPr>
            </a:pPr>
            <a:r>
              <a:t>So why should she believe God about something she had never seen or experienced when it is more logical to believe the devil? </a:t>
            </a:r>
          </a:p>
          <a:p>
            <a:pPr defTabSz="457200">
              <a:defRPr sz="1200">
                <a:latin typeface="Helvetica"/>
                <a:ea typeface="Helvetica"/>
                <a:cs typeface="Helvetica"/>
                <a:sym typeface="Helvetica"/>
              </a:defRPr>
            </a:pPr>
            <a:r>
              <a:t>“That won’t happen”</a:t>
            </a:r>
          </a:p>
          <a:p>
            <a:pPr defTabSz="457200">
              <a:defRPr sz="1200">
                <a:latin typeface="Helvetica"/>
                <a:ea typeface="Helvetica"/>
                <a:cs typeface="Helvetica"/>
                <a:sym typeface="Helvetica"/>
              </a:defRPr>
            </a:pPr>
            <a:endParaRPr/>
          </a:p>
          <a:p>
            <a:pPr defTabSz="457200">
              <a:defRPr sz="1200">
                <a:latin typeface="Helvetica"/>
                <a:ea typeface="Helvetica"/>
                <a:cs typeface="Helvetica"/>
                <a:sym typeface="Helvetica"/>
              </a:defRPr>
            </a:pPr>
            <a:r>
              <a:t>Eve, show me death…  She can’t do it.</a:t>
            </a:r>
          </a:p>
          <a:p>
            <a:pPr defTabSz="457200">
              <a:defRPr sz="1200">
                <a:latin typeface="Helvetica"/>
                <a:ea typeface="Helvetica"/>
                <a:cs typeface="Helvetica"/>
                <a:sym typeface="Helvetica"/>
              </a:defRPr>
            </a:pPr>
            <a:r>
              <a:t>All she has to say that death will happen is God’s word.</a:t>
            </a:r>
          </a:p>
          <a:p>
            <a:pPr defTabSz="457200">
              <a:defRPr sz="1200">
                <a:latin typeface="Helvetica"/>
                <a:ea typeface="Helvetica"/>
                <a:cs typeface="Helvetica"/>
                <a:sym typeface="Helvetica"/>
              </a:defRPr>
            </a:pPr>
            <a:r>
              <a:t>Conversely she now has the devil’s word</a:t>
            </a:r>
          </a:p>
          <a:p>
            <a:pPr defTabSz="457200">
              <a:defRPr sz="1200">
                <a:latin typeface="Helvetica"/>
                <a:ea typeface="Helvetica"/>
                <a:cs typeface="Helvetica"/>
                <a:sym typeface="Helvetica"/>
              </a:defRPr>
            </a:pPr>
            <a:endParaRPr/>
          </a:p>
          <a:p>
            <a:pPr defTabSz="457200">
              <a:defRPr sz="1200">
                <a:latin typeface="Helvetica"/>
                <a:ea typeface="Helvetica"/>
                <a:cs typeface="Helvetica"/>
                <a:sym typeface="Helvetica"/>
              </a:defRPr>
            </a:pPr>
            <a:r>
              <a:t>*The point is simple but BIG!</a:t>
            </a:r>
          </a:p>
        </p:txBody>
      </p:sp>
    </p:spTree>
    <p:extLst>
      <p:ext uri="{BB962C8B-B14F-4D97-AF65-F5344CB8AC3E}">
        <p14:creationId xmlns:p14="http://schemas.microsoft.com/office/powerpoint/2010/main" val="3413183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Shape 221"/>
          <p:cNvSpPr>
            <a:spLocks noGrp="1" noRot="1" noChangeAspect="1"/>
          </p:cNvSpPr>
          <p:nvPr>
            <p:ph type="sldImg"/>
          </p:nvPr>
        </p:nvSpPr>
        <p:spPr>
          <a:prstGeom prst="rect">
            <a:avLst/>
          </a:prstGeom>
        </p:spPr>
        <p:txBody>
          <a:bodyPr/>
          <a:lstStyle/>
          <a:p>
            <a:endParaRPr/>
          </a:p>
        </p:txBody>
      </p:sp>
      <p:sp>
        <p:nvSpPr>
          <p:cNvPr id="222" name="Shape 222"/>
          <p:cNvSpPr>
            <a:spLocks noGrp="1"/>
          </p:cNvSpPr>
          <p:nvPr>
            <p:ph type="body" sz="quarter" idx="1"/>
          </p:nvPr>
        </p:nvSpPr>
        <p:spPr>
          <a:prstGeom prst="rect">
            <a:avLst/>
          </a:prstGeom>
        </p:spPr>
        <p:txBody>
          <a:bodyPr/>
          <a:lstStyle/>
          <a:p>
            <a:pPr defTabSz="457200">
              <a:defRPr sz="1200">
                <a:latin typeface="Helvetica"/>
                <a:ea typeface="Helvetica"/>
                <a:cs typeface="Helvetica"/>
                <a:sym typeface="Helvetica"/>
              </a:defRPr>
            </a:pPr>
            <a:r>
              <a:t>Why is this so important to catch?</a:t>
            </a:r>
          </a:p>
          <a:p>
            <a:pPr defTabSz="457200">
              <a:defRPr sz="1200">
                <a:latin typeface="Helvetica"/>
                <a:ea typeface="Helvetica"/>
                <a:cs typeface="Helvetica"/>
                <a:sym typeface="Helvetica"/>
              </a:defRPr>
            </a:pPr>
            <a:r>
              <a:t>The ONLY way to defend an angel is with the Word of God!</a:t>
            </a:r>
          </a:p>
          <a:p>
            <a:pPr defTabSz="457200">
              <a:defRPr sz="1200">
                <a:latin typeface="Helvetica"/>
                <a:ea typeface="Helvetica"/>
                <a:cs typeface="Helvetica"/>
                <a:sym typeface="Helvetica"/>
              </a:defRPr>
            </a:pPr>
            <a:endParaRPr/>
          </a:p>
          <a:p>
            <a:pPr defTabSz="457200">
              <a:defRPr sz="1200">
                <a:latin typeface="Helvetica"/>
                <a:ea typeface="Helvetica"/>
                <a:cs typeface="Helvetica"/>
                <a:sym typeface="Helvetica"/>
              </a:defRPr>
            </a:pPr>
            <a:r>
              <a:t>Conflict is part of life... we are perpetualy opposed</a:t>
            </a:r>
          </a:p>
          <a:p>
            <a:pPr defTabSz="457200">
              <a:defRPr sz="1200">
                <a:latin typeface="Helvetica"/>
                <a:ea typeface="Helvetica"/>
                <a:cs typeface="Helvetica"/>
                <a:sym typeface="Helvetica"/>
              </a:defRPr>
            </a:pPr>
            <a:r>
              <a:t>Q  Anyone have conflict in there life right now.</a:t>
            </a:r>
          </a:p>
          <a:p>
            <a:pPr defTabSz="457200">
              <a:defRPr sz="1200">
                <a:latin typeface="Helvetica"/>
                <a:ea typeface="Helvetica"/>
                <a:cs typeface="Helvetica"/>
                <a:sym typeface="Helvetica"/>
              </a:defRPr>
            </a:pPr>
            <a:r>
              <a:t>Write down who it is with.</a:t>
            </a:r>
          </a:p>
          <a:p>
            <a:pPr defTabSz="457200">
              <a:defRPr sz="1200">
                <a:latin typeface="Helvetica"/>
                <a:ea typeface="Helvetica"/>
                <a:cs typeface="Helvetica"/>
                <a:sym typeface="Helvetica"/>
              </a:defRPr>
            </a:pPr>
            <a:r>
              <a:t>How many wrote down the name of a woman? Teenager? </a:t>
            </a:r>
          </a:p>
          <a:p>
            <a:pPr defTabSz="457200">
              <a:defRPr sz="1200">
                <a:latin typeface="Helvetica"/>
                <a:ea typeface="Helvetica"/>
                <a:cs typeface="Helvetica"/>
                <a:sym typeface="Helvetica"/>
              </a:defRPr>
            </a:pPr>
            <a:r>
              <a:t>Someone at Work?  All wrong!</a:t>
            </a:r>
          </a:p>
          <a:p>
            <a:pPr defTabSz="457200">
              <a:defRPr sz="1200">
                <a:latin typeface="Helvetica"/>
                <a:ea typeface="Helvetica"/>
                <a:cs typeface="Helvetica"/>
                <a:sym typeface="Helvetica"/>
              </a:defRPr>
            </a:pPr>
            <a:r>
              <a:t>Anyone write down Satan?</a:t>
            </a:r>
          </a:p>
        </p:txBody>
      </p:sp>
    </p:spTree>
    <p:extLst>
      <p:ext uri="{BB962C8B-B14F-4D97-AF65-F5344CB8AC3E}">
        <p14:creationId xmlns:p14="http://schemas.microsoft.com/office/powerpoint/2010/main" val="23878884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Shape 225"/>
          <p:cNvSpPr>
            <a:spLocks noGrp="1" noRot="1" noChangeAspect="1"/>
          </p:cNvSpPr>
          <p:nvPr>
            <p:ph type="sldImg"/>
          </p:nvPr>
        </p:nvSpPr>
        <p:spPr>
          <a:prstGeom prst="rect">
            <a:avLst/>
          </a:prstGeom>
        </p:spPr>
        <p:txBody>
          <a:bodyPr/>
          <a:lstStyle/>
          <a:p>
            <a:endParaRPr/>
          </a:p>
        </p:txBody>
      </p:sp>
      <p:sp>
        <p:nvSpPr>
          <p:cNvPr id="226" name="Shape 226"/>
          <p:cNvSpPr>
            <a:spLocks noGrp="1"/>
          </p:cNvSpPr>
          <p:nvPr>
            <p:ph type="body" sz="quarter" idx="1"/>
          </p:nvPr>
        </p:nvSpPr>
        <p:spPr>
          <a:prstGeom prst="rect">
            <a:avLst/>
          </a:prstGeom>
        </p:spPr>
        <p:txBody>
          <a:bodyPr/>
          <a:lstStyle/>
          <a:p>
            <a:pPr defTabSz="457200">
              <a:defRPr sz="1200">
                <a:latin typeface="Helvetica"/>
                <a:ea typeface="Helvetica"/>
                <a:cs typeface="Helvetica"/>
                <a:sym typeface="Helvetica"/>
              </a:defRPr>
            </a:pPr>
            <a:r>
              <a:t>2 things to realize... Who we are battling and what we have to battle him with</a:t>
            </a:r>
          </a:p>
          <a:p>
            <a:pPr defTabSz="457200">
              <a:defRPr sz="1200">
                <a:latin typeface="Helvetica"/>
                <a:ea typeface="Helvetica"/>
                <a:cs typeface="Helvetica"/>
                <a:sym typeface="Helvetica"/>
              </a:defRPr>
            </a:pPr>
            <a:endParaRPr/>
          </a:p>
          <a:p>
            <a:pPr defTabSz="457200">
              <a:defRPr sz="1200">
                <a:latin typeface="Helvetica"/>
                <a:ea typeface="Helvetica"/>
                <a:cs typeface="Helvetica"/>
                <a:sym typeface="Helvetica"/>
              </a:defRPr>
            </a:pPr>
            <a:r>
              <a:t>Satan may show up in a snake skin or human skin…. And if he can get us off and away from knowing and believing God’s word, he gets us away from the only thing that can defeat hm.</a:t>
            </a:r>
          </a:p>
          <a:p>
            <a:pPr defTabSz="457200">
              <a:defRPr sz="1200">
                <a:latin typeface="Helvetica"/>
                <a:ea typeface="Helvetica"/>
                <a:cs typeface="Helvetica"/>
                <a:sym typeface="Helvetica"/>
              </a:defRPr>
            </a:pPr>
            <a:r>
              <a:t>We are not successful battling Satan for 2 reasons:</a:t>
            </a:r>
          </a:p>
          <a:p>
            <a:pPr defTabSz="457200">
              <a:defRPr sz="1200">
                <a:latin typeface="Helvetica"/>
                <a:ea typeface="Helvetica"/>
                <a:cs typeface="Helvetica"/>
                <a:sym typeface="Helvetica"/>
              </a:defRPr>
            </a:pPr>
            <a:r>
              <a:t>1.	We don’t know we are battling against the Evil One (Lie 1)</a:t>
            </a:r>
          </a:p>
          <a:p>
            <a:pPr defTabSz="457200">
              <a:defRPr sz="1200">
                <a:latin typeface="Helvetica"/>
                <a:ea typeface="Helvetica"/>
                <a:cs typeface="Helvetica"/>
                <a:sym typeface="Helvetica"/>
              </a:defRPr>
            </a:pPr>
            <a:r>
              <a:t>2.	We don’t use the One Thing he can’t handle… The Word of God</a:t>
            </a:r>
          </a:p>
          <a:p>
            <a:pPr defTabSz="457200">
              <a:defRPr sz="1200">
                <a:latin typeface="Helvetica"/>
                <a:ea typeface="Helvetica"/>
                <a:cs typeface="Helvetica"/>
                <a:sym typeface="Helvetica"/>
              </a:defRPr>
            </a:pPr>
            <a:r>
              <a:t>We are not successful against Satan because </a:t>
            </a:r>
          </a:p>
          <a:p>
            <a:pPr defTabSz="457200">
              <a:defRPr sz="1200">
                <a:latin typeface="Helvetica"/>
                <a:ea typeface="Helvetica"/>
                <a:cs typeface="Helvetica"/>
                <a:sym typeface="Helvetica"/>
              </a:defRPr>
            </a:pPr>
            <a:r>
              <a:t>⎫	we don’t fully understand that our battle is in heavenly places….</a:t>
            </a:r>
          </a:p>
          <a:p>
            <a:pPr defTabSz="457200">
              <a:defRPr sz="1200">
                <a:latin typeface="Helvetica"/>
                <a:ea typeface="Helvetica"/>
                <a:cs typeface="Helvetica"/>
                <a:sym typeface="Helvetica"/>
              </a:defRPr>
            </a:pPr>
            <a:r>
              <a:t>⎫	The only thing that wins there is God’s word!</a:t>
            </a:r>
          </a:p>
          <a:p>
            <a:pPr defTabSz="457200">
              <a:defRPr sz="1200">
                <a:latin typeface="Helvetica"/>
                <a:ea typeface="Helvetica"/>
                <a:cs typeface="Helvetica"/>
                <a:sym typeface="Helvetica"/>
              </a:defRPr>
            </a:pPr>
            <a:r>
              <a:t>EXAMPLE:  Jesus – Matthew 4</a:t>
            </a:r>
          </a:p>
          <a:p>
            <a:pPr defTabSz="457200">
              <a:defRPr sz="1200">
                <a:latin typeface="Helvetica"/>
                <a:ea typeface="Helvetica"/>
                <a:cs typeface="Helvetica"/>
                <a:sym typeface="Helvetica"/>
              </a:defRPr>
            </a:pPr>
            <a:r>
              <a:t>(Baseball / Strike 3 and in the big inning)</a:t>
            </a:r>
          </a:p>
          <a:p>
            <a:pPr defTabSz="457200">
              <a:defRPr sz="1200">
                <a:latin typeface="Helvetica"/>
                <a:ea typeface="Helvetica"/>
                <a:cs typeface="Helvetica"/>
                <a:sym typeface="Helvetica"/>
              </a:defRPr>
            </a:pPr>
            <a:r>
              <a:t>The Bible = God’s word on paper.</a:t>
            </a:r>
          </a:p>
        </p:txBody>
      </p:sp>
    </p:spTree>
    <p:extLst>
      <p:ext uri="{BB962C8B-B14F-4D97-AF65-F5344CB8AC3E}">
        <p14:creationId xmlns:p14="http://schemas.microsoft.com/office/powerpoint/2010/main" val="37106003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Shape 230"/>
          <p:cNvSpPr>
            <a:spLocks noGrp="1" noRot="1" noChangeAspect="1"/>
          </p:cNvSpPr>
          <p:nvPr>
            <p:ph type="sldImg"/>
          </p:nvPr>
        </p:nvSpPr>
        <p:spPr>
          <a:prstGeom prst="rect">
            <a:avLst/>
          </a:prstGeom>
        </p:spPr>
        <p:txBody>
          <a:bodyPr/>
          <a:lstStyle/>
          <a:p>
            <a:endParaRPr/>
          </a:p>
        </p:txBody>
      </p:sp>
      <p:sp>
        <p:nvSpPr>
          <p:cNvPr id="231" name="Shape 231"/>
          <p:cNvSpPr>
            <a:spLocks noGrp="1"/>
          </p:cNvSpPr>
          <p:nvPr>
            <p:ph type="body" sz="quarter" idx="1"/>
          </p:nvPr>
        </p:nvSpPr>
        <p:spPr>
          <a:prstGeom prst="rect">
            <a:avLst/>
          </a:prstGeom>
        </p:spPr>
        <p:txBody>
          <a:bodyPr/>
          <a:lstStyle/>
          <a:p>
            <a:pPr defTabSz="457200">
              <a:defRPr sz="1200">
                <a:latin typeface="Helvetica"/>
                <a:ea typeface="Helvetica"/>
                <a:cs typeface="Helvetica"/>
                <a:sym typeface="Helvetica"/>
              </a:defRPr>
            </a:pPr>
            <a:r>
              <a:t>This exchange with Satan did not start with a bold face lie… it started with a question.  Satan entered the thinking process and then because Eve didn’t know God’s word and hadn’t bought into it… she was defeated.</a:t>
            </a:r>
          </a:p>
          <a:p>
            <a:pPr defTabSz="457200">
              <a:defRPr sz="1200">
                <a:latin typeface="Helvetica"/>
                <a:ea typeface="Helvetica"/>
                <a:cs typeface="Helvetica"/>
                <a:sym typeface="Helvetica"/>
              </a:defRPr>
            </a:pPr>
            <a:endParaRPr/>
          </a:p>
          <a:p>
            <a:pPr defTabSz="457200">
              <a:defRPr sz="1200">
                <a:latin typeface="Helvetica"/>
                <a:ea typeface="Helvetica"/>
                <a:cs typeface="Helvetica"/>
                <a:sym typeface="Helvetica"/>
              </a:defRPr>
            </a:pPr>
            <a:r>
              <a:t>Satan calls God a liar.  That is a terrible thing.</a:t>
            </a:r>
          </a:p>
          <a:p>
            <a:pPr defTabSz="457200">
              <a:defRPr sz="1200">
                <a:latin typeface="Helvetica"/>
                <a:ea typeface="Helvetica"/>
                <a:cs typeface="Helvetica"/>
                <a:sym typeface="Helvetica"/>
              </a:defRPr>
            </a:pPr>
            <a:r>
              <a:t>Not one person here would say it like that</a:t>
            </a:r>
          </a:p>
          <a:p>
            <a:pPr defTabSz="457200">
              <a:defRPr sz="1200">
                <a:latin typeface="Helvetica"/>
                <a:ea typeface="Helvetica"/>
                <a:cs typeface="Helvetica"/>
                <a:sym typeface="Helvetica"/>
              </a:defRPr>
            </a:pPr>
            <a:r>
              <a:t>BUT… anytime we agree with a person or thought from Satan that contradicts God’s word… that is what we are doing.</a:t>
            </a:r>
          </a:p>
          <a:p>
            <a:pPr defTabSz="457200">
              <a:defRPr sz="1200">
                <a:latin typeface="Helvetica"/>
                <a:ea typeface="Helvetica"/>
                <a:cs typeface="Helvetica"/>
                <a:sym typeface="Helvetica"/>
              </a:defRPr>
            </a:pPr>
            <a:endParaRPr/>
          </a:p>
          <a:p>
            <a:pPr defTabSz="457200">
              <a:defRPr sz="1200">
                <a:latin typeface="Helvetica"/>
                <a:ea typeface="Helvetica"/>
                <a:cs typeface="Helvetica"/>
                <a:sym typeface="Helvetica"/>
              </a:defRPr>
            </a:pPr>
            <a:r>
              <a:t>This explains why:</a:t>
            </a:r>
          </a:p>
          <a:p>
            <a:pPr defTabSz="457200">
              <a:defRPr sz="1200">
                <a:latin typeface="Helvetica"/>
                <a:ea typeface="Helvetica"/>
                <a:cs typeface="Helvetica"/>
                <a:sym typeface="Helvetica"/>
              </a:defRPr>
            </a:pPr>
            <a:r>
              <a:t>•	Sex outside of marriage is fine… Don’t know His Word or God is a liar</a:t>
            </a:r>
          </a:p>
          <a:p>
            <a:pPr defTabSz="457200">
              <a:defRPr sz="1200">
                <a:latin typeface="Helvetica"/>
                <a:ea typeface="Helvetica"/>
                <a:cs typeface="Helvetica"/>
                <a:sym typeface="Helvetica"/>
              </a:defRPr>
            </a:pPr>
            <a:r>
              <a:t>•	Divorce is fine when you don’t get along… Don’y know His Word or God is a liar</a:t>
            </a:r>
          </a:p>
          <a:p>
            <a:pPr defTabSz="457200">
              <a:defRPr sz="1200">
                <a:latin typeface="Helvetica"/>
                <a:ea typeface="Helvetica"/>
                <a:cs typeface="Helvetica"/>
                <a:sym typeface="Helvetica"/>
              </a:defRPr>
            </a:pPr>
            <a:r>
              <a:t>•	Killing unwanted babies is ok… Don’t know His Word or God is a liar</a:t>
            </a:r>
          </a:p>
          <a:p>
            <a:pPr defTabSz="457200">
              <a:defRPr sz="1200">
                <a:latin typeface="Helvetica"/>
                <a:ea typeface="Helvetica"/>
                <a:cs typeface="Helvetica"/>
                <a:sym typeface="Helvetica"/>
              </a:defRPr>
            </a:pPr>
            <a:r>
              <a:t>•	The Gay lifestyle is good… Don’t know His Word or God is a liar</a:t>
            </a:r>
          </a:p>
        </p:txBody>
      </p:sp>
    </p:spTree>
    <p:extLst>
      <p:ext uri="{BB962C8B-B14F-4D97-AF65-F5344CB8AC3E}">
        <p14:creationId xmlns:p14="http://schemas.microsoft.com/office/powerpoint/2010/main" val="3710180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a:spLocks noGrp="1" noRot="1" noChangeAspect="1"/>
          </p:cNvSpPr>
          <p:nvPr>
            <p:ph type="sldImg"/>
          </p:nvPr>
        </p:nvSpPr>
        <p:spPr>
          <a:prstGeom prst="rect">
            <a:avLst/>
          </a:prstGeom>
        </p:spPr>
        <p:txBody>
          <a:bodyPr/>
          <a:lstStyle/>
          <a:p>
            <a:endParaRPr/>
          </a:p>
        </p:txBody>
      </p:sp>
      <p:sp>
        <p:nvSpPr>
          <p:cNvPr id="133" name="Shape 133"/>
          <p:cNvSpPr>
            <a:spLocks noGrp="1"/>
          </p:cNvSpPr>
          <p:nvPr>
            <p:ph type="body" sz="quarter" idx="1"/>
          </p:nvPr>
        </p:nvSpPr>
        <p:spPr>
          <a:prstGeom prst="rect">
            <a:avLst/>
          </a:prstGeom>
        </p:spPr>
        <p:txBody>
          <a:bodyPr/>
          <a:lstStyle/>
          <a:p>
            <a:pPr defTabSz="457200">
              <a:defRPr sz="1200">
                <a:latin typeface="Helvetica"/>
                <a:ea typeface="Helvetica"/>
                <a:cs typeface="Helvetica"/>
                <a:sym typeface="Helvetica"/>
              </a:defRPr>
            </a:pPr>
            <a:r>
              <a:t>There are a number of various ways to study the Bible…</a:t>
            </a:r>
          </a:p>
          <a:p>
            <a:pPr defTabSz="457200">
              <a:defRPr sz="1200">
                <a:latin typeface="Helvetica"/>
                <a:ea typeface="Helvetica"/>
                <a:cs typeface="Helvetica"/>
                <a:sym typeface="Helvetica"/>
              </a:defRPr>
            </a:pPr>
            <a:r>
              <a:t>Through the course of a year it is good practice to explore them all:</a:t>
            </a:r>
          </a:p>
          <a:p>
            <a:pPr defTabSz="457200">
              <a:defRPr sz="1200">
                <a:latin typeface="Helvetica"/>
                <a:ea typeface="Helvetica"/>
                <a:cs typeface="Helvetica"/>
                <a:sym typeface="Helvetica"/>
              </a:defRPr>
            </a:pPr>
            <a:r>
              <a:t>•	Book</a:t>
            </a:r>
          </a:p>
          <a:p>
            <a:pPr defTabSz="457200">
              <a:defRPr sz="1200">
                <a:latin typeface="Helvetica"/>
                <a:ea typeface="Helvetica"/>
                <a:cs typeface="Helvetica"/>
                <a:sym typeface="Helvetica"/>
              </a:defRPr>
            </a:pPr>
            <a:r>
              <a:t>•	Chapter</a:t>
            </a:r>
          </a:p>
          <a:p>
            <a:pPr defTabSz="457200">
              <a:defRPr sz="1200">
                <a:latin typeface="Helvetica"/>
                <a:ea typeface="Helvetica"/>
                <a:cs typeface="Helvetica"/>
                <a:sym typeface="Helvetica"/>
              </a:defRPr>
            </a:pPr>
            <a:r>
              <a:t>•	Verse</a:t>
            </a:r>
          </a:p>
          <a:p>
            <a:pPr defTabSz="457200">
              <a:defRPr sz="1200">
                <a:latin typeface="Helvetica"/>
                <a:ea typeface="Helvetica"/>
                <a:cs typeface="Helvetica"/>
                <a:sym typeface="Helvetica"/>
              </a:defRPr>
            </a:pPr>
            <a:r>
              <a:t>•	Topic</a:t>
            </a:r>
          </a:p>
          <a:p>
            <a:pPr defTabSz="457200">
              <a:defRPr sz="1200">
                <a:latin typeface="Helvetica"/>
                <a:ea typeface="Helvetica"/>
                <a:cs typeface="Helvetica"/>
                <a:sym typeface="Helvetica"/>
              </a:defRPr>
            </a:pPr>
            <a:r>
              <a:t>•	Word</a:t>
            </a:r>
          </a:p>
          <a:p>
            <a:pPr defTabSz="457200">
              <a:defRPr sz="1200">
                <a:latin typeface="Helvetica"/>
                <a:ea typeface="Helvetica"/>
                <a:cs typeface="Helvetica"/>
                <a:sym typeface="Helvetica"/>
              </a:defRPr>
            </a:pPr>
            <a:r>
              <a:t>•	Doctrine</a:t>
            </a:r>
          </a:p>
          <a:p>
            <a:pPr defTabSz="457200">
              <a:defRPr sz="1200">
                <a:latin typeface="Helvetica"/>
                <a:ea typeface="Helvetica"/>
                <a:cs typeface="Helvetica"/>
                <a:sym typeface="Helvetica"/>
              </a:defRPr>
            </a:pPr>
            <a:r>
              <a:t>•	Character</a:t>
            </a:r>
          </a:p>
          <a:p>
            <a:pPr defTabSz="457200">
              <a:defRPr sz="1200">
                <a:latin typeface="Helvetica"/>
                <a:ea typeface="Helvetica"/>
                <a:cs typeface="Helvetica"/>
                <a:sym typeface="Helvetica"/>
              </a:defRPr>
            </a:pPr>
            <a:r>
              <a:t>•	Chronological</a:t>
            </a:r>
          </a:p>
          <a:p>
            <a:pPr defTabSz="457200">
              <a:defRPr sz="1200">
                <a:latin typeface="Helvetica"/>
                <a:ea typeface="Helvetica"/>
                <a:cs typeface="Helvetica"/>
                <a:sym typeface="Helvetica"/>
              </a:defRPr>
            </a:pPr>
            <a:r>
              <a:t>•	Inductive (logic induction)</a:t>
            </a:r>
          </a:p>
          <a:p>
            <a:pPr defTabSz="457200">
              <a:defRPr sz="1200">
                <a:latin typeface="Helvetica"/>
                <a:ea typeface="Helvetica"/>
                <a:cs typeface="Helvetica"/>
                <a:sym typeface="Helvetica"/>
              </a:defRPr>
            </a:pPr>
            <a:r>
              <a:t>•	IMAX Moments</a:t>
            </a:r>
          </a:p>
          <a:p>
            <a:pPr defTabSz="457200">
              <a:defRPr sz="1200">
                <a:latin typeface="Helvetica"/>
                <a:ea typeface="Helvetica"/>
                <a:cs typeface="Helvetica"/>
                <a:sym typeface="Helvetica"/>
              </a:defRPr>
            </a:pPr>
            <a:r>
              <a:t>Today:</a:t>
            </a:r>
          </a:p>
          <a:p>
            <a:pPr defTabSz="457200">
              <a:defRPr sz="1200">
                <a:latin typeface="Helvetica"/>
                <a:ea typeface="Helvetica"/>
                <a:cs typeface="Helvetica"/>
                <a:sym typeface="Helvetica"/>
              </a:defRPr>
            </a:pPr>
            <a:r>
              <a:t>IMAX Moment:  </a:t>
            </a:r>
          </a:p>
          <a:p>
            <a:pPr defTabSz="457200">
              <a:defRPr sz="1200">
                <a:latin typeface="Helvetica"/>
                <a:ea typeface="Helvetica"/>
                <a:cs typeface="Helvetica"/>
                <a:sym typeface="Helvetica"/>
              </a:defRPr>
            </a:pPr>
            <a:r>
              <a:t>The Walking, Talking, Lying Snake</a:t>
            </a:r>
          </a:p>
        </p:txBody>
      </p:sp>
    </p:spTree>
    <p:extLst>
      <p:ext uri="{BB962C8B-B14F-4D97-AF65-F5344CB8AC3E}">
        <p14:creationId xmlns:p14="http://schemas.microsoft.com/office/powerpoint/2010/main" val="21040940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Shape 238"/>
          <p:cNvSpPr>
            <a:spLocks noGrp="1" noRot="1" noChangeAspect="1"/>
          </p:cNvSpPr>
          <p:nvPr>
            <p:ph type="sldImg"/>
          </p:nvPr>
        </p:nvSpPr>
        <p:spPr>
          <a:prstGeom prst="rect">
            <a:avLst/>
          </a:prstGeom>
        </p:spPr>
        <p:txBody>
          <a:bodyPr/>
          <a:lstStyle/>
          <a:p>
            <a:endParaRPr/>
          </a:p>
        </p:txBody>
      </p:sp>
      <p:sp>
        <p:nvSpPr>
          <p:cNvPr id="239" name="Shape 239"/>
          <p:cNvSpPr>
            <a:spLocks noGrp="1"/>
          </p:cNvSpPr>
          <p:nvPr>
            <p:ph type="body" sz="quarter" idx="1"/>
          </p:nvPr>
        </p:nvSpPr>
        <p:spPr>
          <a:prstGeom prst="rect">
            <a:avLst/>
          </a:prstGeom>
        </p:spPr>
        <p:txBody>
          <a:bodyPr/>
          <a:lstStyle/>
          <a:p>
            <a:pPr defTabSz="457200">
              <a:defRPr sz="1200">
                <a:latin typeface="Helvetica"/>
                <a:ea typeface="Helvetica"/>
                <a:cs typeface="Helvetica"/>
                <a:sym typeface="Helvetica"/>
              </a:defRPr>
            </a:pPr>
            <a:r>
              <a:t>The proof is in where we turn 1st to solve life’s problems.</a:t>
            </a:r>
          </a:p>
          <a:p>
            <a:pPr defTabSz="457200">
              <a:defRPr sz="1200">
                <a:latin typeface="Helvetica"/>
                <a:ea typeface="Helvetica"/>
                <a:cs typeface="Helvetica"/>
                <a:sym typeface="Helvetica"/>
              </a:defRPr>
            </a:pPr>
            <a:endParaRPr/>
          </a:p>
          <a:p>
            <a:pPr defTabSz="457200">
              <a:defRPr sz="1200">
                <a:latin typeface="Helvetica"/>
                <a:ea typeface="Helvetica"/>
                <a:cs typeface="Helvetica"/>
                <a:sym typeface="Helvetica"/>
              </a:defRPr>
            </a:pPr>
            <a:r>
              <a:t>Q.  Is God’s word what you turn to when angels enter your life?</a:t>
            </a:r>
          </a:p>
          <a:p>
            <a:pPr defTabSz="457200">
              <a:defRPr sz="1200">
                <a:latin typeface="Helvetica"/>
                <a:ea typeface="Helvetica"/>
                <a:cs typeface="Helvetica"/>
                <a:sym typeface="Helvetica"/>
              </a:defRPr>
            </a:pPr>
            <a:r>
              <a:t>Here is the BIG question:</a:t>
            </a:r>
          </a:p>
          <a:p>
            <a:pPr defTabSz="457200">
              <a:defRPr sz="1200">
                <a:latin typeface="Helvetica"/>
                <a:ea typeface="Helvetica"/>
                <a:cs typeface="Helvetica"/>
                <a:sym typeface="Helvetica"/>
              </a:defRPr>
            </a:pPr>
            <a:r>
              <a:t>Do you believe even what you haven’t experienced or seen… but you believe because God said it?</a:t>
            </a:r>
          </a:p>
          <a:p>
            <a:pPr defTabSz="457200">
              <a:defRPr sz="1200">
                <a:latin typeface="Helvetica"/>
                <a:ea typeface="Helvetica"/>
                <a:cs typeface="Helvetica"/>
                <a:sym typeface="Helvetica"/>
              </a:defRPr>
            </a:pPr>
            <a:endParaRPr/>
          </a:p>
          <a:p>
            <a:pPr defTabSz="457200">
              <a:defRPr sz="1200">
                <a:latin typeface="Helvetica"/>
                <a:ea typeface="Helvetica"/>
                <a:cs typeface="Helvetica"/>
                <a:sym typeface="Helvetica"/>
              </a:defRPr>
            </a:pPr>
            <a:r>
              <a:t>Here are some things I am confident about:</a:t>
            </a:r>
          </a:p>
          <a:p>
            <a:pPr defTabSz="457200">
              <a:defRPr sz="1200">
                <a:latin typeface="Helvetica"/>
                <a:ea typeface="Helvetica"/>
                <a:cs typeface="Helvetica"/>
                <a:sym typeface="Helvetica"/>
              </a:defRPr>
            </a:pPr>
            <a:r>
              <a:t>⎫	I am confident of heaven… not because I’ve seen it, but because I believe that God is not a liar.</a:t>
            </a:r>
          </a:p>
          <a:p>
            <a:pPr defTabSz="457200">
              <a:defRPr sz="1200">
                <a:latin typeface="Helvetica"/>
                <a:ea typeface="Helvetica"/>
                <a:cs typeface="Helvetica"/>
                <a:sym typeface="Helvetica"/>
              </a:defRPr>
            </a:pPr>
            <a:r>
              <a:t>⎫	I am confident that when I die I don’t really die… because to be absent in the body is to be present with the Lord.  2 Corinthians 5:8  In less than a blinking of the eye, I will be ushered into the presence of God. 1 Corinthians 15:52  So the reason I don’t fear death is I believe God is not a liar.</a:t>
            </a:r>
          </a:p>
          <a:p>
            <a:pPr defTabSz="457200">
              <a:defRPr sz="1200">
                <a:latin typeface="Helvetica"/>
                <a:ea typeface="Helvetica"/>
                <a:cs typeface="Helvetica"/>
                <a:sym typeface="Helvetica"/>
              </a:defRPr>
            </a:pPr>
            <a:r>
              <a:t>⎫	I believe I will appear before the Bema Seat and give account to Jesus for my actions and stewardship of what he gave me to work with.  I believe what I do in the temporal affects the eternal.  I am banking everything on my belief that God doesn’t lie.</a:t>
            </a:r>
          </a:p>
        </p:txBody>
      </p:sp>
    </p:spTree>
    <p:extLst>
      <p:ext uri="{BB962C8B-B14F-4D97-AF65-F5344CB8AC3E}">
        <p14:creationId xmlns:p14="http://schemas.microsoft.com/office/powerpoint/2010/main" val="37904644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Shape 242"/>
          <p:cNvSpPr>
            <a:spLocks noGrp="1" noRot="1" noChangeAspect="1"/>
          </p:cNvSpPr>
          <p:nvPr>
            <p:ph type="sldImg"/>
          </p:nvPr>
        </p:nvSpPr>
        <p:spPr>
          <a:prstGeom prst="rect">
            <a:avLst/>
          </a:prstGeom>
        </p:spPr>
        <p:txBody>
          <a:bodyPr/>
          <a:lstStyle/>
          <a:p>
            <a:endParaRPr/>
          </a:p>
        </p:txBody>
      </p:sp>
      <p:sp>
        <p:nvSpPr>
          <p:cNvPr id="243" name="Shape 243"/>
          <p:cNvSpPr>
            <a:spLocks noGrp="1"/>
          </p:cNvSpPr>
          <p:nvPr>
            <p:ph type="body" sz="quarter" idx="1"/>
          </p:nvPr>
        </p:nvSpPr>
        <p:spPr>
          <a:prstGeom prst="rect">
            <a:avLst/>
          </a:prstGeom>
        </p:spPr>
        <p:txBody>
          <a:bodyPr/>
          <a:lstStyle/>
          <a:p>
            <a:pPr defTabSz="457200">
              <a:defRPr sz="1200">
                <a:latin typeface="Helvetica"/>
                <a:ea typeface="Helvetica"/>
                <a:cs typeface="Helvetica"/>
                <a:sym typeface="Helvetica"/>
              </a:defRPr>
            </a:pPr>
            <a:r>
              <a:t>We don’t have to see to believe.</a:t>
            </a:r>
          </a:p>
          <a:p>
            <a:pPr defTabSz="457200">
              <a:defRPr sz="1200">
                <a:latin typeface="Helvetica"/>
                <a:ea typeface="Helvetica"/>
                <a:cs typeface="Helvetica"/>
                <a:sym typeface="Helvetica"/>
              </a:defRPr>
            </a:pPr>
            <a:r>
              <a:t>* God be true and every man a liar  </a:t>
            </a:r>
            <a:r>
              <a:rPr b="1"/>
              <a:t>Romans 3:4</a:t>
            </a:r>
            <a:endParaRPr b="1">
              <a:latin typeface="Verdana"/>
              <a:ea typeface="Verdana"/>
              <a:cs typeface="Verdana"/>
              <a:sym typeface="Verdana"/>
            </a:endParaRPr>
          </a:p>
          <a:p>
            <a:pPr defTabSz="457200">
              <a:defRPr sz="1200">
                <a:latin typeface="Helvetica"/>
                <a:ea typeface="Helvetica"/>
                <a:cs typeface="Helvetica"/>
                <a:sym typeface="Helvetica"/>
              </a:defRPr>
            </a:pPr>
            <a:r>
              <a:t>The only way to deal with a lie is with truth.  Jesus said</a:t>
            </a:r>
          </a:p>
          <a:p>
            <a:pPr defTabSz="457200">
              <a:defRPr sz="1200">
                <a:latin typeface="Helvetica"/>
                <a:ea typeface="Helvetica"/>
                <a:cs typeface="Helvetica"/>
                <a:sym typeface="Helvetica"/>
              </a:defRPr>
            </a:pPr>
            <a:r>
              <a:t>…and you will know the truth, and the truth will make you free.John 8:38</a:t>
            </a:r>
          </a:p>
          <a:p>
            <a:pPr defTabSz="457200">
              <a:defRPr sz="1200">
                <a:latin typeface="Helvetica"/>
                <a:ea typeface="Helvetica"/>
                <a:cs typeface="Helvetica"/>
                <a:sym typeface="Helvetica"/>
              </a:defRPr>
            </a:pPr>
            <a:r>
              <a:t>The reverse is also true… not know truth / bondage</a:t>
            </a:r>
          </a:p>
          <a:p>
            <a:pPr defTabSz="457200">
              <a:defRPr sz="1200">
                <a:latin typeface="Helvetica"/>
                <a:ea typeface="Helvetica"/>
                <a:cs typeface="Helvetica"/>
                <a:sym typeface="Helvetica"/>
              </a:defRPr>
            </a:pPr>
            <a:r>
              <a:t>There are men here today that are living in bondage because you keep believing a lie…. Because what you see does not appear to agree with what God said.</a:t>
            </a:r>
          </a:p>
          <a:p>
            <a:pPr defTabSz="457200">
              <a:defRPr sz="1200">
                <a:latin typeface="Helvetica"/>
                <a:ea typeface="Helvetica"/>
                <a:cs typeface="Helvetica"/>
                <a:sym typeface="Helvetica"/>
              </a:defRPr>
            </a:pPr>
            <a:r>
              <a:t>We must understand that all we see is never all that there is.</a:t>
            </a:r>
          </a:p>
          <a:p>
            <a:pPr defTabSz="457200">
              <a:defRPr sz="1200">
                <a:latin typeface="Helvetica"/>
                <a:ea typeface="Helvetica"/>
                <a:cs typeface="Helvetica"/>
                <a:sym typeface="Helvetica"/>
              </a:defRPr>
            </a:pPr>
            <a:r>
              <a:t>What God sees is always all that there is.</a:t>
            </a:r>
          </a:p>
          <a:p>
            <a:pPr defTabSz="457200">
              <a:defRPr sz="1200">
                <a:latin typeface="Helvetica"/>
                <a:ea typeface="Helvetica"/>
                <a:cs typeface="Helvetica"/>
                <a:sym typeface="Helvetica"/>
              </a:defRPr>
            </a:pPr>
            <a:r>
              <a:t>Satan is a liar and he can only be overcome by truth.</a:t>
            </a:r>
          </a:p>
          <a:p>
            <a:pPr defTabSz="457200">
              <a:defRPr sz="1200">
                <a:latin typeface="Helvetica"/>
                <a:ea typeface="Helvetica"/>
                <a:cs typeface="Helvetica"/>
                <a:sym typeface="Helvetica"/>
              </a:defRPr>
            </a:pPr>
            <a:r>
              <a:t>Jesus set the example in Matthew 4</a:t>
            </a:r>
          </a:p>
          <a:p>
            <a:pPr defTabSz="457200">
              <a:defRPr sz="1200">
                <a:latin typeface="Helvetica"/>
                <a:ea typeface="Helvetica"/>
                <a:cs typeface="Helvetica"/>
                <a:sym typeface="Helvetica"/>
              </a:defRPr>
            </a:pPr>
            <a:endParaRPr/>
          </a:p>
          <a:p>
            <a:pPr defTabSz="457200">
              <a:defRPr sz="1200">
                <a:latin typeface="Helvetica"/>
                <a:ea typeface="Helvetica"/>
                <a:cs typeface="Helvetica"/>
                <a:sym typeface="Helvetica"/>
              </a:defRPr>
            </a:pPr>
            <a:r>
              <a:t>Q…. VIM’d</a:t>
            </a:r>
          </a:p>
        </p:txBody>
      </p:sp>
    </p:spTree>
    <p:extLst>
      <p:ext uri="{BB962C8B-B14F-4D97-AF65-F5344CB8AC3E}">
        <p14:creationId xmlns:p14="http://schemas.microsoft.com/office/powerpoint/2010/main" val="1121309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Shape 246"/>
          <p:cNvSpPr>
            <a:spLocks noGrp="1" noRot="1" noChangeAspect="1"/>
          </p:cNvSpPr>
          <p:nvPr>
            <p:ph type="sldImg"/>
          </p:nvPr>
        </p:nvSpPr>
        <p:spPr>
          <a:prstGeom prst="rect">
            <a:avLst/>
          </a:prstGeom>
        </p:spPr>
        <p:txBody>
          <a:bodyPr/>
          <a:lstStyle/>
          <a:p>
            <a:endParaRPr/>
          </a:p>
        </p:txBody>
      </p:sp>
      <p:sp>
        <p:nvSpPr>
          <p:cNvPr id="247" name="Shape 247"/>
          <p:cNvSpPr>
            <a:spLocks noGrp="1"/>
          </p:cNvSpPr>
          <p:nvPr>
            <p:ph type="body" sz="quarter" idx="1"/>
          </p:nvPr>
        </p:nvSpPr>
        <p:spPr>
          <a:prstGeom prst="rect">
            <a:avLst/>
          </a:prstGeom>
        </p:spPr>
        <p:txBody>
          <a:bodyPr/>
          <a:lstStyle/>
          <a:p>
            <a:pPr defTabSz="457200">
              <a:defRPr sz="1200">
                <a:latin typeface="Helvetica"/>
                <a:ea typeface="Helvetica"/>
                <a:cs typeface="Helvetica"/>
                <a:sym typeface="Helvetica"/>
              </a:defRPr>
            </a:pPr>
            <a:r>
              <a:t>The serpent said to the woman, "You surely will not die! Genesis 3:4</a:t>
            </a:r>
          </a:p>
          <a:p>
            <a:pPr defTabSz="457200">
              <a:defRPr sz="1200">
                <a:latin typeface="Helvetica"/>
                <a:ea typeface="Helvetica"/>
                <a:cs typeface="Helvetica"/>
                <a:sym typeface="Helvetica"/>
              </a:defRPr>
            </a:pPr>
            <a:r>
              <a:t>All of us have seen and are aware of NO TRESPASSING signs</a:t>
            </a:r>
          </a:p>
          <a:p>
            <a:pPr defTabSz="457200">
              <a:defRPr sz="1200">
                <a:latin typeface="Helvetica"/>
                <a:ea typeface="Helvetica"/>
                <a:cs typeface="Helvetica"/>
                <a:sym typeface="Helvetica"/>
              </a:defRPr>
            </a:pPr>
            <a:r>
              <a:t>A barrier is established and crossing the line means you are in legal violation and expose yourself to consequences.</a:t>
            </a:r>
          </a:p>
          <a:p>
            <a:pPr defTabSz="457200">
              <a:defRPr sz="1200">
                <a:latin typeface="Helvetica"/>
                <a:ea typeface="Helvetica"/>
                <a:cs typeface="Helvetica"/>
                <a:sym typeface="Helvetica"/>
              </a:defRPr>
            </a:pPr>
            <a:r>
              <a:t>At the heart of the concept and definition of sin is the concept of crossing God’s NO TRESSPASSING sign.</a:t>
            </a:r>
          </a:p>
          <a:p>
            <a:pPr defTabSz="457200">
              <a:defRPr sz="1200">
                <a:latin typeface="Helvetica"/>
                <a:ea typeface="Helvetica"/>
                <a:cs typeface="Helvetica"/>
                <a:sym typeface="Helvetica"/>
              </a:defRPr>
            </a:pPr>
            <a:r>
              <a:t>Sin is a violation of the Law of God.  He gave Adam and Eve and us a barrier and if we cross over the line, there are consequences.</a:t>
            </a:r>
          </a:p>
          <a:p>
            <a:pPr defTabSz="457200">
              <a:defRPr sz="1200">
                <a:latin typeface="Helvetica"/>
                <a:ea typeface="Helvetica"/>
                <a:cs typeface="Helvetica"/>
                <a:sym typeface="Helvetica"/>
              </a:defRPr>
            </a:pPr>
            <a:r>
              <a:t>God is holy.  Holy means separate from.</a:t>
            </a:r>
          </a:p>
          <a:p>
            <a:pPr defTabSz="457200">
              <a:defRPr sz="1200">
                <a:latin typeface="Helvetica"/>
                <a:ea typeface="Helvetica"/>
                <a:cs typeface="Helvetica"/>
                <a:sym typeface="Helvetica"/>
              </a:defRPr>
            </a:pPr>
            <a:r>
              <a:t>God separates himself from sin.</a:t>
            </a:r>
          </a:p>
          <a:p>
            <a:pPr defTabSz="457200">
              <a:defRPr sz="1200">
                <a:latin typeface="Helvetica"/>
                <a:ea typeface="Helvetica"/>
                <a:cs typeface="Helvetica"/>
                <a:sym typeface="Helvetica"/>
              </a:defRPr>
            </a:pPr>
            <a:r>
              <a:t>He never gets use to filth.</a:t>
            </a:r>
          </a:p>
          <a:p>
            <a:pPr defTabSz="457200">
              <a:defRPr sz="1200">
                <a:latin typeface="Helvetica"/>
                <a:ea typeface="Helvetica"/>
                <a:cs typeface="Helvetica"/>
                <a:sym typeface="Helvetica"/>
              </a:defRPr>
            </a:pPr>
            <a:r>
              <a:t>He deals with it.</a:t>
            </a:r>
          </a:p>
          <a:p>
            <a:pPr defTabSz="457200">
              <a:defRPr sz="1200">
                <a:latin typeface="Helvetica"/>
                <a:ea typeface="Helvetica"/>
                <a:cs typeface="Helvetica"/>
                <a:sym typeface="Helvetica"/>
              </a:defRPr>
            </a:pPr>
            <a:r>
              <a:t>Sin is ignoring God’s NO TRESPASSING signs</a:t>
            </a:r>
          </a:p>
          <a:p>
            <a:pPr defTabSz="457200">
              <a:defRPr sz="1200">
                <a:latin typeface="Helvetica"/>
                <a:ea typeface="Helvetica"/>
                <a:cs typeface="Helvetica"/>
                <a:sym typeface="Helvetica"/>
              </a:defRPr>
            </a:pPr>
            <a:r>
              <a:t>Satan is enticing EVE to ignore it and his selling point is nothing bad will happen if you do.</a:t>
            </a:r>
          </a:p>
          <a:p>
            <a:pPr defTabSz="457200">
              <a:defRPr sz="1200">
                <a:latin typeface="Helvetica"/>
                <a:ea typeface="Helvetica"/>
                <a:cs typeface="Helvetica"/>
                <a:sym typeface="Helvetica"/>
              </a:defRPr>
            </a:pPr>
            <a:r>
              <a:t>YOU SURELY WILL NOT DIE – nothing is going to happen.</a:t>
            </a:r>
          </a:p>
        </p:txBody>
      </p:sp>
    </p:spTree>
    <p:extLst>
      <p:ext uri="{BB962C8B-B14F-4D97-AF65-F5344CB8AC3E}">
        <p14:creationId xmlns:p14="http://schemas.microsoft.com/office/powerpoint/2010/main" val="32816226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Shape 250"/>
          <p:cNvSpPr>
            <a:spLocks noGrp="1" noRot="1" noChangeAspect="1"/>
          </p:cNvSpPr>
          <p:nvPr>
            <p:ph type="sldImg"/>
          </p:nvPr>
        </p:nvSpPr>
        <p:spPr>
          <a:prstGeom prst="rect">
            <a:avLst/>
          </a:prstGeom>
        </p:spPr>
        <p:txBody>
          <a:bodyPr/>
          <a:lstStyle/>
          <a:p>
            <a:endParaRPr/>
          </a:p>
        </p:txBody>
      </p:sp>
      <p:sp>
        <p:nvSpPr>
          <p:cNvPr id="251" name="Shape 251"/>
          <p:cNvSpPr>
            <a:spLocks noGrp="1"/>
          </p:cNvSpPr>
          <p:nvPr>
            <p:ph type="body" sz="quarter" idx="1"/>
          </p:nvPr>
        </p:nvSpPr>
        <p:spPr>
          <a:prstGeom prst="rect">
            <a:avLst/>
          </a:prstGeom>
        </p:spPr>
        <p:txBody>
          <a:bodyPr/>
          <a:lstStyle>
            <a:lvl1pPr defTabSz="457200">
              <a:defRPr sz="1200">
                <a:latin typeface="Helvetica"/>
                <a:ea typeface="Helvetica"/>
                <a:cs typeface="Helvetica"/>
                <a:sym typeface="Helvetica"/>
              </a:defRPr>
            </a:lvl1pPr>
          </a:lstStyle>
          <a:p>
            <a:r>
              <a:t>Or, in other words… God’s Word Cannot Be Trusted!</a:t>
            </a:r>
          </a:p>
        </p:txBody>
      </p:sp>
    </p:spTree>
    <p:extLst>
      <p:ext uri="{BB962C8B-B14F-4D97-AF65-F5344CB8AC3E}">
        <p14:creationId xmlns:p14="http://schemas.microsoft.com/office/powerpoint/2010/main" val="16776796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Shape 255"/>
          <p:cNvSpPr>
            <a:spLocks noGrp="1" noRot="1" noChangeAspect="1"/>
          </p:cNvSpPr>
          <p:nvPr>
            <p:ph type="sldImg"/>
          </p:nvPr>
        </p:nvSpPr>
        <p:spPr>
          <a:prstGeom prst="rect">
            <a:avLst/>
          </a:prstGeom>
        </p:spPr>
        <p:txBody>
          <a:bodyPr/>
          <a:lstStyle/>
          <a:p>
            <a:endParaRPr/>
          </a:p>
        </p:txBody>
      </p:sp>
      <p:sp>
        <p:nvSpPr>
          <p:cNvPr id="256" name="Shape 256"/>
          <p:cNvSpPr>
            <a:spLocks noGrp="1"/>
          </p:cNvSpPr>
          <p:nvPr>
            <p:ph type="body" sz="quarter" idx="1"/>
          </p:nvPr>
        </p:nvSpPr>
        <p:spPr>
          <a:prstGeom prst="rect">
            <a:avLst/>
          </a:prstGeom>
        </p:spPr>
        <p:txBody>
          <a:bodyPr/>
          <a:lstStyle/>
          <a:p>
            <a:pPr defTabSz="457200">
              <a:defRPr sz="1200">
                <a:latin typeface="Helvetica"/>
                <a:ea typeface="Helvetica"/>
                <a:cs typeface="Helvetica"/>
                <a:sym typeface="Helvetica"/>
              </a:defRPr>
            </a:pPr>
            <a:r>
              <a:t>So, lets look at this.</a:t>
            </a:r>
          </a:p>
          <a:p>
            <a:pPr defTabSz="457200">
              <a:defRPr sz="1200">
                <a:latin typeface="Helvetica"/>
                <a:ea typeface="Helvetica"/>
                <a:cs typeface="Helvetica"/>
                <a:sym typeface="Helvetica"/>
              </a:defRPr>
            </a:pPr>
            <a:r>
              <a:t>Something was suppose to happen that day.</a:t>
            </a:r>
          </a:p>
          <a:p>
            <a:pPr defTabSz="457200">
              <a:defRPr sz="1200">
                <a:latin typeface="Helvetica"/>
                <a:ea typeface="Helvetica"/>
                <a:cs typeface="Helvetica"/>
                <a:sym typeface="Helvetica"/>
              </a:defRPr>
            </a:pPr>
            <a:r>
              <a:t>On the day they ate they didn’t die.  Centuries later.</a:t>
            </a:r>
          </a:p>
          <a:p>
            <a:pPr defTabSz="457200">
              <a:defRPr sz="1200">
                <a:latin typeface="Helvetica"/>
                <a:ea typeface="Helvetica"/>
                <a:cs typeface="Helvetica"/>
                <a:sym typeface="Helvetica"/>
              </a:defRPr>
            </a:pPr>
            <a:r>
              <a:t>What is death?</a:t>
            </a:r>
          </a:p>
          <a:p>
            <a:pPr defTabSz="457200">
              <a:defRPr sz="1200">
                <a:latin typeface="Helvetica"/>
                <a:ea typeface="Helvetica"/>
                <a:cs typeface="Helvetica"/>
                <a:sym typeface="Helvetica"/>
              </a:defRPr>
            </a:pPr>
            <a:r>
              <a:t>Definition of death in Bible… synonym is Separation</a:t>
            </a:r>
          </a:p>
          <a:p>
            <a:pPr defTabSz="457200">
              <a:defRPr sz="1200">
                <a:latin typeface="Helvetica"/>
                <a:ea typeface="Helvetica"/>
                <a:cs typeface="Helvetica"/>
                <a:sym typeface="Helvetica"/>
              </a:defRPr>
            </a:pPr>
            <a:r>
              <a:t>Substitute synonym</a:t>
            </a:r>
          </a:p>
          <a:p>
            <a:pPr defTabSz="457200">
              <a:defRPr sz="1200">
                <a:latin typeface="Helvetica"/>
                <a:ea typeface="Helvetica"/>
                <a:cs typeface="Helvetica"/>
                <a:sym typeface="Helvetica"/>
              </a:defRPr>
            </a:pPr>
            <a:r>
              <a:t>On the day you eat you will be separated</a:t>
            </a:r>
          </a:p>
          <a:p>
            <a:pPr defTabSz="457200">
              <a:defRPr sz="1200">
                <a:latin typeface="Helvetica"/>
                <a:ea typeface="Helvetica"/>
                <a:cs typeface="Helvetica"/>
                <a:sym typeface="Helvetica"/>
              </a:defRPr>
            </a:pPr>
            <a:r>
              <a:t>Die is not just going to the grave.. that is physical death</a:t>
            </a:r>
          </a:p>
          <a:p>
            <a:pPr defTabSz="457200">
              <a:defRPr sz="1200">
                <a:latin typeface="Helvetica"/>
                <a:ea typeface="Helvetica"/>
                <a:cs typeface="Helvetica"/>
                <a:sym typeface="Helvetica"/>
              </a:defRPr>
            </a:pPr>
            <a:r>
              <a:t>There are other ways a man dies. How did Adam and Eve die that same day?</a:t>
            </a:r>
          </a:p>
          <a:p>
            <a:pPr defTabSz="457200">
              <a:defRPr sz="1200">
                <a:latin typeface="Helvetica"/>
                <a:ea typeface="Helvetica"/>
                <a:cs typeface="Helvetica"/>
                <a:sym typeface="Helvetica"/>
              </a:defRPr>
            </a:pPr>
            <a:r>
              <a:t>What are the consequences of sin?</a:t>
            </a:r>
          </a:p>
        </p:txBody>
      </p:sp>
    </p:spTree>
    <p:extLst>
      <p:ext uri="{BB962C8B-B14F-4D97-AF65-F5344CB8AC3E}">
        <p14:creationId xmlns:p14="http://schemas.microsoft.com/office/powerpoint/2010/main" val="17260120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Shape 260"/>
          <p:cNvSpPr>
            <a:spLocks noGrp="1" noRot="1" noChangeAspect="1"/>
          </p:cNvSpPr>
          <p:nvPr>
            <p:ph type="sldImg"/>
          </p:nvPr>
        </p:nvSpPr>
        <p:spPr>
          <a:prstGeom prst="rect">
            <a:avLst/>
          </a:prstGeom>
        </p:spPr>
        <p:txBody>
          <a:bodyPr/>
          <a:lstStyle/>
          <a:p>
            <a:endParaRPr/>
          </a:p>
        </p:txBody>
      </p:sp>
      <p:sp>
        <p:nvSpPr>
          <p:cNvPr id="261" name="Shape 261"/>
          <p:cNvSpPr>
            <a:spLocks noGrp="1"/>
          </p:cNvSpPr>
          <p:nvPr>
            <p:ph type="body" sz="quarter" idx="1"/>
          </p:nvPr>
        </p:nvSpPr>
        <p:spPr>
          <a:prstGeom prst="rect">
            <a:avLst/>
          </a:prstGeom>
        </p:spPr>
        <p:txBody>
          <a:bodyPr/>
          <a:lstStyle/>
          <a:p>
            <a:pPr defTabSz="457200">
              <a:defRPr sz="1200">
                <a:latin typeface="Helvetica"/>
                <a:ea typeface="Helvetica"/>
                <a:cs typeface="Helvetica"/>
                <a:sym typeface="Helvetica"/>
              </a:defRPr>
            </a:pPr>
            <a:r>
              <a:t>Shame, fear, loss of joy and peace and freedom, </a:t>
            </a:r>
          </a:p>
          <a:p>
            <a:pPr defTabSz="457200">
              <a:defRPr sz="1200">
                <a:latin typeface="Helvetica"/>
                <a:ea typeface="Helvetica"/>
                <a:cs typeface="Helvetica"/>
                <a:sym typeface="Helvetica"/>
              </a:defRPr>
            </a:pPr>
            <a:r>
              <a:t>trembling, ...wanting to hide</a:t>
            </a:r>
          </a:p>
        </p:txBody>
      </p:sp>
    </p:spTree>
    <p:extLst>
      <p:ext uri="{BB962C8B-B14F-4D97-AF65-F5344CB8AC3E}">
        <p14:creationId xmlns:p14="http://schemas.microsoft.com/office/powerpoint/2010/main" val="33148279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Shape 265"/>
          <p:cNvSpPr>
            <a:spLocks noGrp="1" noRot="1" noChangeAspect="1"/>
          </p:cNvSpPr>
          <p:nvPr>
            <p:ph type="sldImg"/>
          </p:nvPr>
        </p:nvSpPr>
        <p:spPr>
          <a:prstGeom prst="rect">
            <a:avLst/>
          </a:prstGeom>
        </p:spPr>
        <p:txBody>
          <a:bodyPr/>
          <a:lstStyle/>
          <a:p>
            <a:endParaRPr/>
          </a:p>
        </p:txBody>
      </p:sp>
      <p:sp>
        <p:nvSpPr>
          <p:cNvPr id="266" name="Shape 266"/>
          <p:cNvSpPr>
            <a:spLocks noGrp="1"/>
          </p:cNvSpPr>
          <p:nvPr>
            <p:ph type="body" sz="quarter" idx="1"/>
          </p:nvPr>
        </p:nvSpPr>
        <p:spPr>
          <a:prstGeom prst="rect">
            <a:avLst/>
          </a:prstGeom>
        </p:spPr>
        <p:txBody>
          <a:bodyPr/>
          <a:lstStyle/>
          <a:p>
            <a:pPr defTabSz="457200">
              <a:defRPr sz="1200">
                <a:latin typeface="Helvetica"/>
                <a:ea typeface="Helvetica"/>
                <a:cs typeface="Helvetica"/>
                <a:sym typeface="Helvetica"/>
              </a:defRPr>
            </a:pPr>
            <a:r>
              <a:t>Previously walking with God, now running away and hiding from God.  That is the direction of someone who has died spiritually.</a:t>
            </a:r>
          </a:p>
          <a:p>
            <a:pPr defTabSz="457200">
              <a:defRPr sz="1200">
                <a:latin typeface="Helvetica"/>
                <a:ea typeface="Helvetica"/>
                <a:cs typeface="Helvetica"/>
                <a:sym typeface="Helvetica"/>
              </a:defRPr>
            </a:pPr>
            <a:endParaRPr/>
          </a:p>
          <a:p>
            <a:pPr defTabSz="457200">
              <a:defRPr sz="1200">
                <a:latin typeface="Helvetica"/>
                <a:ea typeface="Helvetica"/>
                <a:cs typeface="Helvetica"/>
                <a:sym typeface="Helvetica"/>
              </a:defRPr>
            </a:pPr>
            <a:r>
              <a:t>When a man is running from God rather than enjoying relationship with Him… spiritual death has occurred.</a:t>
            </a:r>
          </a:p>
        </p:txBody>
      </p:sp>
    </p:spTree>
    <p:extLst>
      <p:ext uri="{BB962C8B-B14F-4D97-AF65-F5344CB8AC3E}">
        <p14:creationId xmlns:p14="http://schemas.microsoft.com/office/powerpoint/2010/main" val="34376807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Shape 270"/>
          <p:cNvSpPr>
            <a:spLocks noGrp="1" noRot="1" noChangeAspect="1"/>
          </p:cNvSpPr>
          <p:nvPr>
            <p:ph type="sldImg"/>
          </p:nvPr>
        </p:nvSpPr>
        <p:spPr>
          <a:prstGeom prst="rect">
            <a:avLst/>
          </a:prstGeom>
        </p:spPr>
        <p:txBody>
          <a:bodyPr/>
          <a:lstStyle/>
          <a:p>
            <a:endParaRPr/>
          </a:p>
        </p:txBody>
      </p:sp>
      <p:sp>
        <p:nvSpPr>
          <p:cNvPr id="271" name="Shape 271"/>
          <p:cNvSpPr>
            <a:spLocks noGrp="1"/>
          </p:cNvSpPr>
          <p:nvPr>
            <p:ph type="body" sz="quarter" idx="1"/>
          </p:nvPr>
        </p:nvSpPr>
        <p:spPr>
          <a:prstGeom prst="rect">
            <a:avLst/>
          </a:prstGeom>
        </p:spPr>
        <p:txBody>
          <a:bodyPr/>
          <a:lstStyle/>
          <a:p>
            <a:pPr defTabSz="457200">
              <a:defRPr sz="1200">
                <a:latin typeface="Helvetica"/>
                <a:ea typeface="Helvetica"/>
                <a:cs typeface="Helvetica"/>
                <a:sym typeface="Helvetica"/>
              </a:defRPr>
            </a:pPr>
            <a:r>
              <a:t>Ashamed – Scared, emotional wrecks blaming, </a:t>
            </a:r>
          </a:p>
          <a:p>
            <a:pPr defTabSz="457200">
              <a:defRPr sz="1200">
                <a:latin typeface="Helvetica"/>
                <a:ea typeface="Helvetica"/>
                <a:cs typeface="Helvetica"/>
                <a:sym typeface="Helvetica"/>
              </a:defRPr>
            </a:pPr>
            <a:r>
              <a:t>...all in 1 day</a:t>
            </a:r>
          </a:p>
        </p:txBody>
      </p:sp>
    </p:spTree>
    <p:extLst>
      <p:ext uri="{BB962C8B-B14F-4D97-AF65-F5344CB8AC3E}">
        <p14:creationId xmlns:p14="http://schemas.microsoft.com/office/powerpoint/2010/main" val="7698720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hape 275"/>
          <p:cNvSpPr>
            <a:spLocks noGrp="1" noRot="1" noChangeAspect="1"/>
          </p:cNvSpPr>
          <p:nvPr>
            <p:ph type="sldImg"/>
          </p:nvPr>
        </p:nvSpPr>
        <p:spPr>
          <a:prstGeom prst="rect">
            <a:avLst/>
          </a:prstGeom>
        </p:spPr>
        <p:txBody>
          <a:bodyPr/>
          <a:lstStyle/>
          <a:p>
            <a:endParaRPr/>
          </a:p>
        </p:txBody>
      </p:sp>
      <p:sp>
        <p:nvSpPr>
          <p:cNvPr id="276" name="Shape 276"/>
          <p:cNvSpPr>
            <a:spLocks noGrp="1"/>
          </p:cNvSpPr>
          <p:nvPr>
            <p:ph type="body" sz="quarter" idx="1"/>
          </p:nvPr>
        </p:nvSpPr>
        <p:spPr>
          <a:prstGeom prst="rect">
            <a:avLst/>
          </a:prstGeom>
        </p:spPr>
        <p:txBody>
          <a:bodyPr/>
          <a:lstStyle/>
          <a:p>
            <a:pPr defTabSz="457200">
              <a:defRPr sz="1200">
                <a:latin typeface="Helvetica"/>
                <a:ea typeface="Helvetica"/>
                <a:cs typeface="Helvetica"/>
                <a:sym typeface="Helvetica"/>
              </a:defRPr>
            </a:pPr>
            <a:r>
              <a:t>Adam… because you listened to your wife..</a:t>
            </a:r>
          </a:p>
          <a:p>
            <a:pPr defTabSz="457200">
              <a:defRPr sz="1200">
                <a:latin typeface="Helvetica"/>
                <a:ea typeface="Helvetica"/>
                <a:cs typeface="Helvetica"/>
                <a:sym typeface="Helvetica"/>
              </a:defRPr>
            </a:pPr>
            <a:r>
              <a:t>Not suppose to listen to her in everything</a:t>
            </a:r>
          </a:p>
          <a:p>
            <a:pPr defTabSz="457200">
              <a:defRPr sz="1200">
                <a:latin typeface="Helvetica"/>
                <a:ea typeface="Helvetica"/>
                <a:cs typeface="Helvetica"/>
                <a:sym typeface="Helvetica"/>
              </a:defRPr>
            </a:pPr>
            <a:r>
              <a:t>You listened to her over me….</a:t>
            </a:r>
          </a:p>
          <a:p>
            <a:pPr defTabSz="457200">
              <a:defRPr sz="1200">
                <a:latin typeface="Helvetica"/>
                <a:ea typeface="Helvetica"/>
                <a:cs typeface="Helvetica"/>
                <a:sym typeface="Helvetica"/>
              </a:defRPr>
            </a:pPr>
            <a:r>
              <a:t>The curse was on…</a:t>
            </a:r>
          </a:p>
        </p:txBody>
      </p:sp>
    </p:spTree>
    <p:extLst>
      <p:ext uri="{BB962C8B-B14F-4D97-AF65-F5344CB8AC3E}">
        <p14:creationId xmlns:p14="http://schemas.microsoft.com/office/powerpoint/2010/main" val="12391490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Shape 280"/>
          <p:cNvSpPr>
            <a:spLocks noGrp="1" noRot="1" noChangeAspect="1"/>
          </p:cNvSpPr>
          <p:nvPr>
            <p:ph type="sldImg"/>
          </p:nvPr>
        </p:nvSpPr>
        <p:spPr>
          <a:prstGeom prst="rect">
            <a:avLst/>
          </a:prstGeom>
        </p:spPr>
        <p:txBody>
          <a:bodyPr/>
          <a:lstStyle/>
          <a:p>
            <a:endParaRPr/>
          </a:p>
        </p:txBody>
      </p:sp>
      <p:sp>
        <p:nvSpPr>
          <p:cNvPr id="281" name="Shape 281"/>
          <p:cNvSpPr>
            <a:spLocks noGrp="1"/>
          </p:cNvSpPr>
          <p:nvPr>
            <p:ph type="body" sz="quarter" idx="1"/>
          </p:nvPr>
        </p:nvSpPr>
        <p:spPr>
          <a:prstGeom prst="rect">
            <a:avLst/>
          </a:prstGeom>
        </p:spPr>
        <p:txBody>
          <a:bodyPr/>
          <a:lstStyle/>
          <a:p>
            <a:pPr defTabSz="457200">
              <a:defRPr sz="1200">
                <a:latin typeface="Helvetica"/>
                <a:ea typeface="Helvetica"/>
                <a:cs typeface="Helvetica"/>
                <a:sym typeface="Helvetica"/>
              </a:defRPr>
            </a:pPr>
            <a:r>
              <a:t>Direction now is from dust to dust… with knowledge of good and evil.  Did not have knowledge of evil prior.</a:t>
            </a:r>
          </a:p>
          <a:p>
            <a:pPr defTabSz="457200">
              <a:defRPr sz="1200">
                <a:latin typeface="Helvetica"/>
                <a:ea typeface="Helvetica"/>
                <a:cs typeface="Helvetica"/>
                <a:sym typeface="Helvetica"/>
              </a:defRPr>
            </a:pPr>
            <a:r>
              <a:t>They got educated.  Didn’t know evil before.</a:t>
            </a:r>
          </a:p>
          <a:p>
            <a:pPr defTabSz="457200">
              <a:defRPr sz="1200">
                <a:latin typeface="Helvetica"/>
                <a:ea typeface="Helvetica"/>
                <a:cs typeface="Helvetica"/>
                <a:sym typeface="Helvetica"/>
              </a:defRPr>
            </a:pPr>
            <a:r>
              <a:t>Education caused them to lose.</a:t>
            </a:r>
          </a:p>
          <a:p>
            <a:pPr defTabSz="457200">
              <a:defRPr sz="1200">
                <a:latin typeface="Helvetica"/>
                <a:ea typeface="Helvetica"/>
                <a:cs typeface="Helvetica"/>
                <a:sym typeface="Helvetica"/>
              </a:defRPr>
            </a:pPr>
            <a:r>
              <a:t>We have more books, cd’s, dvd’s, seminars and conferences than ever in the history of man.  We still have major problems.</a:t>
            </a:r>
          </a:p>
          <a:p>
            <a:pPr defTabSz="457200">
              <a:defRPr sz="1200">
                <a:latin typeface="Helvetica"/>
                <a:ea typeface="Helvetica"/>
                <a:cs typeface="Helvetica"/>
                <a:sym typeface="Helvetica"/>
              </a:defRPr>
            </a:pPr>
            <a:r>
              <a:t>--- Maybe knowledge isn’t our problem!</a:t>
            </a:r>
          </a:p>
          <a:p>
            <a:pPr defTabSz="457200">
              <a:defRPr sz="1200">
                <a:latin typeface="Helvetica"/>
                <a:ea typeface="Helvetica"/>
                <a:cs typeface="Helvetica"/>
                <a:sym typeface="Helvetica"/>
              </a:defRPr>
            </a:pPr>
            <a:r>
              <a:t>Maybe our challenge is relationship.</a:t>
            </a:r>
          </a:p>
          <a:p>
            <a:pPr defTabSz="457200">
              <a:defRPr sz="1200">
                <a:latin typeface="Helvetica"/>
                <a:ea typeface="Helvetica"/>
                <a:cs typeface="Helvetica"/>
                <a:sym typeface="Helvetica"/>
              </a:defRPr>
            </a:pPr>
            <a:r>
              <a:t>VIM’d</a:t>
            </a:r>
          </a:p>
          <a:p>
            <a:pPr defTabSz="457200">
              <a:defRPr sz="1200">
                <a:latin typeface="Helvetica"/>
                <a:ea typeface="Helvetica"/>
                <a:cs typeface="Helvetica"/>
                <a:sym typeface="Helvetica"/>
              </a:defRPr>
            </a:pPr>
            <a:endParaRPr/>
          </a:p>
          <a:p>
            <a:pPr defTabSz="457200">
              <a:defRPr sz="1200">
                <a:latin typeface="Helvetica"/>
                <a:ea typeface="Helvetica"/>
                <a:cs typeface="Helvetica"/>
                <a:sym typeface="Helvetica"/>
              </a:defRPr>
            </a:pPr>
            <a:r>
              <a:t>With God’s Lutroo --- His redemption plan gave us a redeemed direction…. And we can look beyond dust to eternal glory.</a:t>
            </a:r>
          </a:p>
          <a:p>
            <a:pPr defTabSz="457200">
              <a:defRPr sz="1200">
                <a:latin typeface="Helvetica"/>
                <a:ea typeface="Helvetica"/>
                <a:cs typeface="Helvetica"/>
                <a:sym typeface="Helvetica"/>
              </a:defRPr>
            </a:pPr>
            <a:endParaRPr/>
          </a:p>
          <a:p>
            <a:pPr defTabSz="457200">
              <a:defRPr sz="1200">
                <a:latin typeface="Helvetica"/>
                <a:ea typeface="Helvetica"/>
                <a:cs typeface="Helvetica"/>
                <a:sym typeface="Helvetica"/>
              </a:defRPr>
            </a:pPr>
            <a:r>
              <a:t>Adam and Eve fell and as a result mankind was</a:t>
            </a:r>
          </a:p>
          <a:p>
            <a:pPr defTabSz="457200">
              <a:defRPr sz="1200">
                <a:latin typeface="Helvetica"/>
                <a:ea typeface="Helvetica"/>
                <a:cs typeface="Helvetica"/>
                <a:sym typeface="Helvetica"/>
              </a:defRPr>
            </a:pPr>
            <a:endParaRPr/>
          </a:p>
          <a:p>
            <a:pPr defTabSz="457200">
              <a:defRPr sz="1200">
                <a:latin typeface="Helvetica"/>
                <a:ea typeface="Helvetica"/>
                <a:cs typeface="Helvetica"/>
                <a:sym typeface="Helvetica"/>
              </a:defRPr>
            </a:pPr>
            <a:r>
              <a:t>o	Spiritually separated, </a:t>
            </a:r>
          </a:p>
          <a:p>
            <a:pPr defTabSz="457200">
              <a:defRPr sz="1200">
                <a:latin typeface="Helvetica"/>
                <a:ea typeface="Helvetica"/>
                <a:cs typeface="Helvetica"/>
                <a:sym typeface="Helvetica"/>
              </a:defRPr>
            </a:pPr>
            <a:r>
              <a:t>o	Physically hurt, </a:t>
            </a:r>
          </a:p>
          <a:p>
            <a:pPr defTabSz="457200">
              <a:defRPr sz="1200">
                <a:latin typeface="Helvetica"/>
                <a:ea typeface="Helvetica"/>
                <a:cs typeface="Helvetica"/>
                <a:sym typeface="Helvetica"/>
              </a:defRPr>
            </a:pPr>
            <a:r>
              <a:t>o	Emotionally damaged, </a:t>
            </a:r>
          </a:p>
          <a:p>
            <a:pPr defTabSz="457200">
              <a:defRPr sz="1200">
                <a:latin typeface="Helvetica"/>
                <a:ea typeface="Helvetica"/>
                <a:cs typeface="Helvetica"/>
                <a:sym typeface="Helvetica"/>
              </a:defRPr>
            </a:pPr>
            <a:r>
              <a:t>o	Relationally broken, </a:t>
            </a:r>
          </a:p>
          <a:p>
            <a:pPr defTabSz="457200">
              <a:defRPr sz="1200">
                <a:latin typeface="Helvetica"/>
                <a:ea typeface="Helvetica"/>
                <a:cs typeface="Helvetica"/>
                <a:sym typeface="Helvetica"/>
              </a:defRPr>
            </a:pPr>
            <a:r>
              <a:t>o	Economically destroyed, </a:t>
            </a:r>
          </a:p>
          <a:p>
            <a:pPr defTabSz="457200">
              <a:defRPr sz="1200">
                <a:latin typeface="Helvetica"/>
                <a:ea typeface="Helvetica"/>
                <a:cs typeface="Helvetica"/>
                <a:sym typeface="Helvetica"/>
              </a:defRPr>
            </a:pPr>
            <a:r>
              <a:t>o	Directionally spun around </a:t>
            </a:r>
          </a:p>
          <a:p>
            <a:pPr defTabSz="457200">
              <a:defRPr sz="1200">
                <a:latin typeface="Helvetica"/>
                <a:ea typeface="Helvetica"/>
                <a:cs typeface="Helvetica"/>
                <a:sym typeface="Helvetica"/>
              </a:defRPr>
            </a:pPr>
            <a:endParaRPr/>
          </a:p>
          <a:p>
            <a:pPr defTabSz="457200">
              <a:defRPr sz="1200">
                <a:latin typeface="Helvetica"/>
                <a:ea typeface="Helvetica"/>
                <a:cs typeface="Helvetica"/>
                <a:sym typeface="Helvetica"/>
              </a:defRPr>
            </a:pPr>
            <a:r>
              <a:t>Tough statement:</a:t>
            </a:r>
          </a:p>
          <a:p>
            <a:pPr defTabSz="457200">
              <a:defRPr sz="1200">
                <a:latin typeface="Helvetica"/>
                <a:ea typeface="Helvetica"/>
                <a:cs typeface="Helvetica"/>
                <a:sym typeface="Helvetica"/>
              </a:defRPr>
            </a:pPr>
            <a:r>
              <a:t>We can choose our sin, but we cannot choose our consequences.</a:t>
            </a:r>
          </a:p>
          <a:p>
            <a:pPr defTabSz="457200">
              <a:defRPr sz="1200">
                <a:latin typeface="Helvetica"/>
                <a:ea typeface="Helvetica"/>
                <a:cs typeface="Helvetica"/>
                <a:sym typeface="Helvetica"/>
              </a:defRPr>
            </a:pPr>
            <a:endParaRPr/>
          </a:p>
          <a:p>
            <a:pPr defTabSz="457200">
              <a:defRPr sz="1200">
                <a:latin typeface="Helvetica"/>
                <a:ea typeface="Helvetica"/>
                <a:cs typeface="Helvetica"/>
                <a:sym typeface="Helvetica"/>
              </a:defRPr>
            </a:pPr>
            <a:r>
              <a:t>He will decide how much, how often and how long.</a:t>
            </a:r>
          </a:p>
          <a:p>
            <a:pPr defTabSz="457200">
              <a:defRPr sz="1200">
                <a:latin typeface="Helvetica"/>
                <a:ea typeface="Helvetica"/>
                <a:cs typeface="Helvetica"/>
                <a:sym typeface="Helvetica"/>
              </a:defRPr>
            </a:pPr>
            <a:r>
              <a:t>There are consequences to sin – always.</a:t>
            </a:r>
          </a:p>
          <a:p>
            <a:pPr defTabSz="457200">
              <a:defRPr sz="1200">
                <a:latin typeface="Helvetica"/>
                <a:ea typeface="Helvetica"/>
                <a:cs typeface="Helvetica"/>
                <a:sym typeface="Helvetica"/>
              </a:defRPr>
            </a:pPr>
            <a:r>
              <a:t>They may show up differently, different time or in way you would not think…. But there are consequences</a:t>
            </a:r>
          </a:p>
        </p:txBody>
      </p:sp>
    </p:spTree>
    <p:extLst>
      <p:ext uri="{BB962C8B-B14F-4D97-AF65-F5344CB8AC3E}">
        <p14:creationId xmlns:p14="http://schemas.microsoft.com/office/powerpoint/2010/main" val="1884119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a:spLocks noGrp="1" noRot="1" noChangeAspect="1"/>
          </p:cNvSpPr>
          <p:nvPr>
            <p:ph type="sldImg"/>
          </p:nvPr>
        </p:nvSpPr>
        <p:spPr>
          <a:prstGeom prst="rect">
            <a:avLst/>
          </a:prstGeom>
        </p:spPr>
        <p:txBody>
          <a:bodyPr/>
          <a:lstStyle/>
          <a:p>
            <a:endParaRPr/>
          </a:p>
        </p:txBody>
      </p:sp>
      <p:sp>
        <p:nvSpPr>
          <p:cNvPr id="142" name="Shape 142"/>
          <p:cNvSpPr>
            <a:spLocks noGrp="1"/>
          </p:cNvSpPr>
          <p:nvPr>
            <p:ph type="body" sz="quarter" idx="1"/>
          </p:nvPr>
        </p:nvSpPr>
        <p:spPr>
          <a:prstGeom prst="rect">
            <a:avLst/>
          </a:prstGeom>
        </p:spPr>
        <p:txBody>
          <a:bodyPr/>
          <a:lstStyle/>
          <a:p>
            <a:pPr defTabSz="457200">
              <a:defRPr sz="1200">
                <a:latin typeface="Helvetica"/>
                <a:ea typeface="Helvetica"/>
                <a:cs typeface="Helvetica"/>
                <a:sym typeface="Helvetica"/>
              </a:defRPr>
            </a:pPr>
            <a:endParaRPr/>
          </a:p>
          <a:p>
            <a:pPr defTabSz="457200">
              <a:defRPr sz="1200">
                <a:latin typeface="Helvetica"/>
                <a:ea typeface="Helvetica"/>
                <a:cs typeface="Helvetica"/>
                <a:sym typeface="Helvetica"/>
              </a:defRPr>
            </a:pPr>
            <a:r>
              <a:t>The 3rd chapter in the Bible starts with a snake in the grass.</a:t>
            </a:r>
          </a:p>
          <a:p>
            <a:pPr defTabSz="457200">
              <a:defRPr sz="1200">
                <a:latin typeface="Helvetica"/>
                <a:ea typeface="Helvetica"/>
                <a:cs typeface="Helvetica"/>
                <a:sym typeface="Helvetica"/>
              </a:defRPr>
            </a:pPr>
            <a:r>
              <a:t>1.	We have a snake</a:t>
            </a:r>
          </a:p>
          <a:p>
            <a:pPr defTabSz="457200">
              <a:defRPr sz="1200">
                <a:latin typeface="Helvetica"/>
                <a:ea typeface="Helvetica"/>
                <a:cs typeface="Helvetica"/>
                <a:sym typeface="Helvetica"/>
              </a:defRPr>
            </a:pPr>
            <a:r>
              <a:t>2.	It’s talking</a:t>
            </a:r>
          </a:p>
          <a:p>
            <a:pPr defTabSz="457200">
              <a:defRPr sz="1200">
                <a:latin typeface="Helvetica"/>
                <a:ea typeface="Helvetica"/>
                <a:cs typeface="Helvetica"/>
                <a:sym typeface="Helvetica"/>
              </a:defRPr>
            </a:pPr>
            <a:r>
              <a:t>3.	The woman is not surprised that it is talking</a:t>
            </a:r>
          </a:p>
          <a:p>
            <a:pPr defTabSz="457200">
              <a:defRPr sz="1200">
                <a:latin typeface="Helvetica"/>
                <a:ea typeface="Helvetica"/>
                <a:cs typeface="Helvetica"/>
                <a:sym typeface="Helvetica"/>
              </a:defRPr>
            </a:pPr>
            <a:r>
              <a:t>4.	It is walking (WikiPedia says..)</a:t>
            </a:r>
          </a:p>
        </p:txBody>
      </p:sp>
    </p:spTree>
    <p:extLst>
      <p:ext uri="{BB962C8B-B14F-4D97-AF65-F5344CB8AC3E}">
        <p14:creationId xmlns:p14="http://schemas.microsoft.com/office/powerpoint/2010/main" val="29650656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Shape 285"/>
          <p:cNvSpPr>
            <a:spLocks noGrp="1" noRot="1" noChangeAspect="1"/>
          </p:cNvSpPr>
          <p:nvPr>
            <p:ph type="sldImg"/>
          </p:nvPr>
        </p:nvSpPr>
        <p:spPr>
          <a:prstGeom prst="rect">
            <a:avLst/>
          </a:prstGeom>
        </p:spPr>
        <p:txBody>
          <a:bodyPr/>
          <a:lstStyle/>
          <a:p>
            <a:endParaRPr/>
          </a:p>
        </p:txBody>
      </p:sp>
      <p:sp>
        <p:nvSpPr>
          <p:cNvPr id="286" name="Shape 286"/>
          <p:cNvSpPr>
            <a:spLocks noGrp="1"/>
          </p:cNvSpPr>
          <p:nvPr>
            <p:ph type="body" sz="quarter" idx="1"/>
          </p:nvPr>
        </p:nvSpPr>
        <p:spPr>
          <a:prstGeom prst="rect">
            <a:avLst/>
          </a:prstGeom>
        </p:spPr>
        <p:txBody>
          <a:bodyPr/>
          <a:lstStyle/>
          <a:p>
            <a:pPr defTabSz="457200">
              <a:defRPr sz="1200">
                <a:latin typeface="Helvetica"/>
                <a:ea typeface="Helvetica"/>
                <a:cs typeface="Helvetica"/>
                <a:sym typeface="Helvetica"/>
              </a:defRPr>
            </a:pPr>
            <a:r>
              <a:t>The antidote to sin and sin’s consequence is repentance</a:t>
            </a:r>
          </a:p>
          <a:p>
            <a:pPr defTabSz="457200">
              <a:defRPr sz="1200">
                <a:latin typeface="Helvetica"/>
                <a:ea typeface="Helvetica"/>
                <a:cs typeface="Helvetica"/>
                <a:sym typeface="Helvetica"/>
              </a:defRPr>
            </a:pPr>
            <a:r>
              <a:t>Let’s clarify what it is.</a:t>
            </a:r>
          </a:p>
          <a:p>
            <a:pPr defTabSz="457200">
              <a:defRPr sz="1200">
                <a:latin typeface="Helvetica"/>
                <a:ea typeface="Helvetica"/>
                <a:cs typeface="Helvetica"/>
                <a:sym typeface="Helvetica"/>
              </a:defRPr>
            </a:pPr>
            <a:r>
              <a:t>o	God’s way of restoring harmony and removing the wall</a:t>
            </a:r>
          </a:p>
          <a:p>
            <a:pPr defTabSz="457200">
              <a:defRPr sz="1200">
                <a:latin typeface="Helvetica"/>
                <a:ea typeface="Helvetica"/>
                <a:cs typeface="Helvetica"/>
                <a:sym typeface="Helvetica"/>
              </a:defRPr>
            </a:pPr>
            <a:r>
              <a:t>o	It is the decision to turn from sin in order to avoid or bring to an end God’s judgment.</a:t>
            </a:r>
          </a:p>
          <a:p>
            <a:pPr defTabSz="457200">
              <a:defRPr sz="1200">
                <a:latin typeface="Helvetica"/>
                <a:ea typeface="Helvetica"/>
                <a:cs typeface="Helvetica"/>
                <a:sym typeface="Helvetica"/>
              </a:defRPr>
            </a:pPr>
            <a:r>
              <a:t>o	Repentance repairs relationship</a:t>
            </a:r>
          </a:p>
          <a:p>
            <a:pPr defTabSz="457200">
              <a:defRPr sz="1200">
                <a:latin typeface="Helvetica"/>
                <a:ea typeface="Helvetica"/>
                <a:cs typeface="Helvetica"/>
                <a:sym typeface="Helvetica"/>
              </a:defRPr>
            </a:pPr>
            <a:r>
              <a:t>o	Word used is Metanoia</a:t>
            </a:r>
          </a:p>
          <a:p>
            <a:pPr defTabSz="457200">
              <a:defRPr sz="1200">
                <a:latin typeface="Helvetica"/>
                <a:ea typeface="Helvetica"/>
                <a:cs typeface="Helvetica"/>
                <a:sym typeface="Helvetica"/>
              </a:defRPr>
            </a:pPr>
            <a:r>
              <a:t>o	Metanoia means to TURN AROUND – going the other away</a:t>
            </a:r>
          </a:p>
          <a:p>
            <a:pPr defTabSz="457200">
              <a:defRPr sz="1200">
                <a:latin typeface="Helvetica"/>
                <a:ea typeface="Helvetica"/>
                <a:cs typeface="Helvetica"/>
                <a:sym typeface="Helvetica"/>
              </a:defRPr>
            </a:pPr>
            <a:r>
              <a:t>o	It involves a realization... against you and you only have I sinned – David.  Not just a mistake… but I offended God, rebelled against God.  Realization that this is a God issue.</a:t>
            </a:r>
          </a:p>
          <a:p>
            <a:pPr defTabSz="457200">
              <a:defRPr sz="1200">
                <a:latin typeface="Helvetica"/>
                <a:ea typeface="Helvetica"/>
                <a:cs typeface="Helvetica"/>
                <a:sym typeface="Helvetica"/>
              </a:defRPr>
            </a:pPr>
            <a:r>
              <a:t>o	It is an agreement with God that what I did is an offense to Him</a:t>
            </a:r>
          </a:p>
          <a:p>
            <a:pPr defTabSz="457200">
              <a:defRPr sz="1200">
                <a:latin typeface="Helvetica"/>
                <a:ea typeface="Helvetica"/>
                <a:cs typeface="Helvetica"/>
                <a:sym typeface="Helvetica"/>
              </a:defRPr>
            </a:pPr>
            <a:r>
              <a:t>o	It involves a regret.  Sorrow over not just getting caught and the consequences.  But sorry that I offended God.  Morning over sin.  James.  Stop laughing start crying.  It involves a broken heart.</a:t>
            </a:r>
          </a:p>
        </p:txBody>
      </p:sp>
    </p:spTree>
    <p:extLst>
      <p:ext uri="{BB962C8B-B14F-4D97-AF65-F5344CB8AC3E}">
        <p14:creationId xmlns:p14="http://schemas.microsoft.com/office/powerpoint/2010/main" val="3384590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Shape 289"/>
          <p:cNvSpPr>
            <a:spLocks noGrp="1" noRot="1" noChangeAspect="1"/>
          </p:cNvSpPr>
          <p:nvPr>
            <p:ph type="sldImg"/>
          </p:nvPr>
        </p:nvSpPr>
        <p:spPr>
          <a:prstGeom prst="rect">
            <a:avLst/>
          </a:prstGeom>
        </p:spPr>
        <p:txBody>
          <a:bodyPr/>
          <a:lstStyle/>
          <a:p>
            <a:endParaRPr/>
          </a:p>
        </p:txBody>
      </p:sp>
      <p:sp>
        <p:nvSpPr>
          <p:cNvPr id="290" name="Shape 290"/>
          <p:cNvSpPr>
            <a:spLocks noGrp="1"/>
          </p:cNvSpPr>
          <p:nvPr>
            <p:ph type="body" sz="quarter" idx="1"/>
          </p:nvPr>
        </p:nvSpPr>
        <p:spPr>
          <a:prstGeom prst="rect">
            <a:avLst/>
          </a:prstGeom>
        </p:spPr>
        <p:txBody>
          <a:bodyPr/>
          <a:lstStyle/>
          <a:p>
            <a:pPr defTabSz="457200">
              <a:defRPr sz="1200">
                <a:latin typeface="Helvetica"/>
                <a:ea typeface="Helvetica"/>
                <a:cs typeface="Helvetica"/>
                <a:sym typeface="Helvetica"/>
              </a:defRPr>
            </a:pPr>
            <a:r>
              <a:t>Problem = it hasn’t made us sick so there is no sorrow over it and no misery over it, no morning, no Godly sorrow, so we return to it.</a:t>
            </a:r>
          </a:p>
          <a:p>
            <a:pPr defTabSz="457200">
              <a:defRPr sz="1200">
                <a:latin typeface="Helvetica"/>
                <a:ea typeface="Helvetica"/>
                <a:cs typeface="Helvetica"/>
                <a:sym typeface="Helvetica"/>
              </a:defRPr>
            </a:pPr>
            <a:endParaRPr/>
          </a:p>
          <a:p>
            <a:pPr defTabSz="457200">
              <a:defRPr sz="1200">
                <a:latin typeface="Helvetica"/>
                <a:ea typeface="Helvetica"/>
                <a:cs typeface="Helvetica"/>
                <a:sym typeface="Helvetica"/>
              </a:defRPr>
            </a:pPr>
            <a:r>
              <a:t>CONSEQUENCES ARE DESIGNED AS AN ACT OF LOVE BY CARING FATHER TO STEER US BACK IN THE RIGHT DIRECTION</a:t>
            </a:r>
          </a:p>
          <a:p>
            <a:pPr defTabSz="457200">
              <a:defRPr sz="1200">
                <a:latin typeface="Helvetica"/>
                <a:ea typeface="Helvetica"/>
                <a:cs typeface="Helvetica"/>
                <a:sym typeface="Helvetica"/>
              </a:defRPr>
            </a:pPr>
            <a:endParaRPr/>
          </a:p>
          <a:p>
            <a:pPr defTabSz="457200">
              <a:defRPr sz="1200">
                <a:latin typeface="Helvetica"/>
                <a:ea typeface="Helvetica"/>
                <a:cs typeface="Helvetica"/>
                <a:sym typeface="Helvetica"/>
              </a:defRPr>
            </a:pPr>
            <a:r>
              <a:t>Despite Satan’s lie... there are consequences.</a:t>
            </a:r>
          </a:p>
          <a:p>
            <a:pPr defTabSz="457200">
              <a:defRPr sz="1200">
                <a:latin typeface="Helvetica"/>
                <a:ea typeface="Helvetica"/>
                <a:cs typeface="Helvetica"/>
                <a:sym typeface="Helvetica"/>
              </a:defRPr>
            </a:pPr>
            <a:endParaRPr/>
          </a:p>
        </p:txBody>
      </p:sp>
    </p:spTree>
    <p:extLst>
      <p:ext uri="{BB962C8B-B14F-4D97-AF65-F5344CB8AC3E}">
        <p14:creationId xmlns:p14="http://schemas.microsoft.com/office/powerpoint/2010/main" val="7481400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Shape 295"/>
          <p:cNvSpPr>
            <a:spLocks noGrp="1" noRot="1" noChangeAspect="1"/>
          </p:cNvSpPr>
          <p:nvPr>
            <p:ph type="sldImg"/>
          </p:nvPr>
        </p:nvSpPr>
        <p:spPr>
          <a:prstGeom prst="rect">
            <a:avLst/>
          </a:prstGeom>
        </p:spPr>
        <p:txBody>
          <a:bodyPr/>
          <a:lstStyle/>
          <a:p>
            <a:endParaRPr/>
          </a:p>
        </p:txBody>
      </p:sp>
      <p:sp>
        <p:nvSpPr>
          <p:cNvPr id="296" name="Shape 296"/>
          <p:cNvSpPr>
            <a:spLocks noGrp="1"/>
          </p:cNvSpPr>
          <p:nvPr>
            <p:ph type="body" sz="quarter" idx="1"/>
          </p:nvPr>
        </p:nvSpPr>
        <p:spPr>
          <a:prstGeom prst="rect">
            <a:avLst/>
          </a:prstGeom>
        </p:spPr>
        <p:txBody>
          <a:bodyPr/>
          <a:lstStyle/>
          <a:p>
            <a:pPr defTabSz="457200">
              <a:defRPr sz="1200">
                <a:latin typeface="Helvetica"/>
                <a:ea typeface="Helvetica"/>
                <a:cs typeface="Helvetica"/>
                <a:sym typeface="Helvetica"/>
              </a:defRPr>
            </a:pPr>
            <a:r>
              <a:t>There exists essentially 2 World Views</a:t>
            </a:r>
          </a:p>
          <a:p>
            <a:pPr defTabSz="457200">
              <a:defRPr sz="1200">
                <a:latin typeface="Helvetica"/>
                <a:ea typeface="Helvetica"/>
                <a:cs typeface="Helvetica"/>
                <a:sym typeface="Helvetica"/>
              </a:defRPr>
            </a:pPr>
            <a:r>
              <a:t>You can call them by whatever you like, but there are only 2:</a:t>
            </a:r>
          </a:p>
          <a:p>
            <a:pPr defTabSz="457200">
              <a:defRPr sz="1200">
                <a:latin typeface="Helvetica"/>
                <a:ea typeface="Helvetica"/>
                <a:cs typeface="Helvetica"/>
                <a:sym typeface="Helvetica"/>
              </a:defRPr>
            </a:pPr>
            <a:r>
              <a:t>1.	Humanistic – man centered view</a:t>
            </a:r>
          </a:p>
          <a:p>
            <a:pPr defTabSz="457200">
              <a:defRPr sz="1200">
                <a:latin typeface="Helvetica"/>
                <a:ea typeface="Helvetica"/>
                <a:cs typeface="Helvetica"/>
                <a:sym typeface="Helvetica"/>
              </a:defRPr>
            </a:pPr>
            <a:r>
              <a:t>2.	Theistic – God centered view</a:t>
            </a:r>
          </a:p>
          <a:p>
            <a:pPr defTabSz="457200">
              <a:defRPr sz="1200">
                <a:latin typeface="Helvetica"/>
                <a:ea typeface="Helvetica"/>
                <a:cs typeface="Helvetica"/>
                <a:sym typeface="Helvetica"/>
              </a:defRPr>
            </a:pPr>
            <a:endParaRPr/>
          </a:p>
          <a:p>
            <a:pPr defTabSz="457200">
              <a:defRPr sz="1200">
                <a:latin typeface="Helvetica"/>
                <a:ea typeface="Helvetica"/>
                <a:cs typeface="Helvetica"/>
                <a:sym typeface="Helvetica"/>
              </a:defRPr>
            </a:pPr>
            <a:r>
              <a:t>In the Humanistic world view man is at the center of all things and everything evolves around man.</a:t>
            </a:r>
          </a:p>
          <a:p>
            <a:pPr defTabSz="457200">
              <a:defRPr sz="1200">
                <a:latin typeface="Helvetica"/>
                <a:ea typeface="Helvetica"/>
                <a:cs typeface="Helvetica"/>
                <a:sym typeface="Helvetica"/>
              </a:defRPr>
            </a:pPr>
            <a:endParaRPr/>
          </a:p>
          <a:p>
            <a:pPr defTabSz="457200">
              <a:defRPr sz="1200">
                <a:latin typeface="Helvetica"/>
                <a:ea typeface="Helvetica"/>
                <a:cs typeface="Helvetica"/>
                <a:sym typeface="Helvetica"/>
              </a:defRPr>
            </a:pPr>
            <a:r>
              <a:t>If you ascribe to the Humanistic world view – you have to deal with God so</a:t>
            </a:r>
          </a:p>
          <a:p>
            <a:pPr defTabSz="457200">
              <a:defRPr sz="1200">
                <a:latin typeface="Helvetica"/>
                <a:ea typeface="Helvetica"/>
                <a:cs typeface="Helvetica"/>
                <a:sym typeface="Helvetica"/>
              </a:defRPr>
            </a:pPr>
            <a:r>
              <a:t>1.	You can get rid of him thru atheism and evolution… or</a:t>
            </a:r>
          </a:p>
          <a:p>
            <a:pPr defTabSz="457200">
              <a:defRPr sz="1200">
                <a:latin typeface="Helvetica"/>
                <a:ea typeface="Helvetica"/>
                <a:cs typeface="Helvetica"/>
                <a:sym typeface="Helvetica"/>
              </a:defRPr>
            </a:pPr>
            <a:r>
              <a:t>2.	Elevate man to be as important as God, and like God and eventually we actually become God. (Hindu – Buddhists )</a:t>
            </a:r>
          </a:p>
          <a:p>
            <a:pPr defTabSz="457200">
              <a:defRPr sz="1200">
                <a:latin typeface="Helvetica"/>
                <a:ea typeface="Helvetica"/>
                <a:cs typeface="Helvetica"/>
                <a:sym typeface="Helvetica"/>
              </a:defRPr>
            </a:pPr>
            <a:r>
              <a:t>God rains on the parade:</a:t>
            </a:r>
          </a:p>
        </p:txBody>
      </p:sp>
    </p:spTree>
    <p:extLst>
      <p:ext uri="{BB962C8B-B14F-4D97-AF65-F5344CB8AC3E}">
        <p14:creationId xmlns:p14="http://schemas.microsoft.com/office/powerpoint/2010/main" val="15965737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Shape 300"/>
          <p:cNvSpPr>
            <a:spLocks noGrp="1" noRot="1" noChangeAspect="1"/>
          </p:cNvSpPr>
          <p:nvPr>
            <p:ph type="sldImg"/>
          </p:nvPr>
        </p:nvSpPr>
        <p:spPr>
          <a:prstGeom prst="rect">
            <a:avLst/>
          </a:prstGeom>
        </p:spPr>
        <p:txBody>
          <a:bodyPr/>
          <a:lstStyle/>
          <a:p>
            <a:endParaRPr/>
          </a:p>
        </p:txBody>
      </p:sp>
      <p:sp>
        <p:nvSpPr>
          <p:cNvPr id="301" name="Shape 301"/>
          <p:cNvSpPr>
            <a:spLocks noGrp="1"/>
          </p:cNvSpPr>
          <p:nvPr>
            <p:ph type="body" sz="quarter" idx="1"/>
          </p:nvPr>
        </p:nvSpPr>
        <p:spPr>
          <a:prstGeom prst="rect">
            <a:avLst/>
          </a:prstGeom>
        </p:spPr>
        <p:txBody>
          <a:bodyPr/>
          <a:lstStyle/>
          <a:p>
            <a:pPr defTabSz="457200">
              <a:defRPr sz="1200">
                <a:latin typeface="Helvetica"/>
                <a:ea typeface="Helvetica"/>
                <a:cs typeface="Helvetica"/>
                <a:sym typeface="Helvetica"/>
              </a:defRPr>
            </a:pPr>
            <a:r>
              <a:t>Simple Fact:  The reality that we can’t be like God is in the fact that someday we will die.  That is not true about God</a:t>
            </a:r>
          </a:p>
          <a:p>
            <a:pPr defTabSz="457200">
              <a:defRPr sz="1200">
                <a:latin typeface="Helvetica"/>
                <a:ea typeface="Helvetica"/>
                <a:cs typeface="Helvetica"/>
                <a:sym typeface="Helvetica"/>
              </a:defRPr>
            </a:pPr>
            <a:r>
              <a:t>Nietzsche wrote God is dead – signed Nietzsche</a:t>
            </a:r>
          </a:p>
          <a:p>
            <a:pPr defTabSz="457200">
              <a:defRPr sz="1200">
                <a:latin typeface="Helvetica"/>
                <a:ea typeface="Helvetica"/>
                <a:cs typeface="Helvetica"/>
                <a:sym typeface="Helvetica"/>
              </a:defRPr>
            </a:pPr>
            <a:r>
              <a:t>Then he died and someone attached a note to his tombstone</a:t>
            </a:r>
          </a:p>
          <a:p>
            <a:pPr defTabSz="457200">
              <a:defRPr sz="1200">
                <a:latin typeface="Helvetica"/>
                <a:ea typeface="Helvetica"/>
                <a:cs typeface="Helvetica"/>
                <a:sym typeface="Helvetica"/>
              </a:defRPr>
            </a:pPr>
            <a:r>
              <a:t>Nietzsche is dead – signed God</a:t>
            </a:r>
          </a:p>
          <a:p>
            <a:pPr defTabSz="457200">
              <a:defRPr sz="1200">
                <a:latin typeface="Helvetica"/>
                <a:ea typeface="Helvetica"/>
                <a:cs typeface="Helvetica"/>
                <a:sym typeface="Helvetica"/>
              </a:defRPr>
            </a:pPr>
            <a:r>
              <a:t>Humanism is a farce. We can’t be like God.</a:t>
            </a:r>
          </a:p>
          <a:p>
            <a:pPr defTabSz="457200">
              <a:defRPr sz="1200">
                <a:latin typeface="Helvetica"/>
                <a:ea typeface="Helvetica"/>
                <a:cs typeface="Helvetica"/>
                <a:sym typeface="Helvetica"/>
              </a:defRPr>
            </a:pPr>
            <a:r>
              <a:t>On our best day we are still one step closer to dying…</a:t>
            </a:r>
          </a:p>
          <a:p>
            <a:pPr defTabSz="457200">
              <a:defRPr sz="1200">
                <a:latin typeface="Helvetica"/>
                <a:ea typeface="Helvetica"/>
                <a:cs typeface="Helvetica"/>
                <a:sym typeface="Helvetica"/>
              </a:defRPr>
            </a:pPr>
            <a:r>
              <a:t>That ought to humble us before a great God!</a:t>
            </a:r>
          </a:p>
          <a:p>
            <a:pPr defTabSz="457200">
              <a:defRPr sz="1200">
                <a:latin typeface="Helvetica"/>
                <a:ea typeface="Helvetica"/>
                <a:cs typeface="Helvetica"/>
                <a:sym typeface="Helvetica"/>
              </a:defRPr>
            </a:pPr>
            <a:r>
              <a:t>Remember Nebuchadnezzar…  “Look at what my hands have made”</a:t>
            </a:r>
          </a:p>
          <a:p>
            <a:pPr defTabSz="457200">
              <a:defRPr sz="1200">
                <a:latin typeface="Helvetica"/>
                <a:ea typeface="Helvetica"/>
                <a:cs typeface="Helvetica"/>
                <a:sym typeface="Helvetica"/>
              </a:defRPr>
            </a:pPr>
            <a:r>
              <a:t>He is God- We are not - He wants us to get over that</a:t>
            </a:r>
          </a:p>
          <a:p>
            <a:pPr defTabSz="457200">
              <a:defRPr sz="1200">
                <a:latin typeface="Helvetica"/>
                <a:ea typeface="Helvetica"/>
                <a:cs typeface="Helvetica"/>
                <a:sym typeface="Helvetica"/>
              </a:defRPr>
            </a:pPr>
            <a:r>
              <a:t>Back to the Garden...</a:t>
            </a:r>
          </a:p>
          <a:p>
            <a:pPr defTabSz="457200">
              <a:defRPr sz="1200">
                <a:latin typeface="Helvetica"/>
                <a:ea typeface="Helvetica"/>
                <a:cs typeface="Helvetica"/>
                <a:sym typeface="Helvetica"/>
              </a:defRPr>
            </a:pPr>
            <a:endParaRPr/>
          </a:p>
          <a:p>
            <a:pPr defTabSz="457200">
              <a:defRPr sz="1200">
                <a:latin typeface="Helvetica"/>
                <a:ea typeface="Helvetica"/>
                <a:cs typeface="Helvetica"/>
                <a:sym typeface="Helvetica"/>
              </a:defRPr>
            </a:pPr>
            <a:r>
              <a:t>Satan suggest that we can be like God having knowledge of good and evil.</a:t>
            </a:r>
          </a:p>
          <a:p>
            <a:pPr defTabSz="457200">
              <a:defRPr sz="1200">
                <a:latin typeface="Helvetica"/>
                <a:ea typeface="Helvetica"/>
                <a:cs typeface="Helvetica"/>
                <a:sym typeface="Helvetica"/>
              </a:defRPr>
            </a:pPr>
            <a:r>
              <a:t>Here is the thing… God does not mind us seeking knowledge.</a:t>
            </a:r>
          </a:p>
          <a:p>
            <a:pPr defTabSz="457200">
              <a:defRPr sz="1200">
                <a:latin typeface="Helvetica"/>
                <a:ea typeface="Helvetica"/>
                <a:cs typeface="Helvetica"/>
                <a:sym typeface="Helvetica"/>
              </a:defRPr>
            </a:pPr>
            <a:r>
              <a:t>He does not want us to search for knowledge apart from Him.</a:t>
            </a:r>
          </a:p>
          <a:p>
            <a:pPr defTabSz="457200">
              <a:defRPr sz="1200">
                <a:latin typeface="Helvetica"/>
                <a:ea typeface="Helvetica"/>
                <a:cs typeface="Helvetica"/>
                <a:sym typeface="Helvetica"/>
              </a:defRPr>
            </a:pPr>
            <a:r>
              <a:t>This has been a big issue in our schools for quite some time and now it has made it’s way into churches.</a:t>
            </a:r>
          </a:p>
          <a:p>
            <a:pPr defTabSz="457200">
              <a:defRPr sz="1200">
                <a:latin typeface="Helvetica"/>
                <a:ea typeface="Helvetica"/>
                <a:cs typeface="Helvetica"/>
                <a:sym typeface="Helvetica"/>
              </a:defRPr>
            </a:pPr>
            <a:r>
              <a:t>Schools called it …. Value Clarification,</a:t>
            </a:r>
          </a:p>
          <a:p>
            <a:pPr defTabSz="457200">
              <a:defRPr sz="1200">
                <a:latin typeface="Helvetica"/>
                <a:ea typeface="Helvetica"/>
                <a:cs typeface="Helvetica"/>
                <a:sym typeface="Helvetica"/>
              </a:defRPr>
            </a:pPr>
            <a:r>
              <a:t>They ask… Who and what is the standard of right and wrong?</a:t>
            </a:r>
          </a:p>
          <a:p>
            <a:pPr defTabSz="457200">
              <a:defRPr sz="1200">
                <a:latin typeface="Helvetica"/>
                <a:ea typeface="Helvetica"/>
                <a:cs typeface="Helvetica"/>
                <a:sym typeface="Helvetica"/>
              </a:defRPr>
            </a:pPr>
            <a:r>
              <a:t>Today there is talk about “my truth”  as if it is relative.</a:t>
            </a:r>
          </a:p>
          <a:p>
            <a:pPr defTabSz="457200">
              <a:defRPr sz="1200">
                <a:latin typeface="Helvetica"/>
                <a:ea typeface="Helvetica"/>
                <a:cs typeface="Helvetica"/>
                <a:sym typeface="Helvetica"/>
              </a:defRPr>
            </a:pPr>
            <a:r>
              <a:t>“I’m glad that truth works for you”</a:t>
            </a:r>
          </a:p>
          <a:p>
            <a:pPr defTabSz="457200">
              <a:defRPr sz="1200">
                <a:latin typeface="Helvetica"/>
                <a:ea typeface="Helvetica"/>
                <a:cs typeface="Helvetica"/>
                <a:sym typeface="Helvetica"/>
              </a:defRPr>
            </a:pPr>
            <a:r>
              <a:t>Ever hear that?  I have and it saddens me greatly</a:t>
            </a:r>
          </a:p>
          <a:p>
            <a:pPr defTabSz="457200">
              <a:defRPr sz="1200">
                <a:latin typeface="Helvetica"/>
                <a:ea typeface="Helvetica"/>
                <a:cs typeface="Helvetica"/>
                <a:sym typeface="Helvetica"/>
              </a:defRPr>
            </a:pPr>
            <a:r>
              <a:t>--A man asked 3 friends, what is the meaning of truth?</a:t>
            </a:r>
          </a:p>
          <a:p>
            <a:pPr defTabSz="457200">
              <a:defRPr sz="1200">
                <a:latin typeface="Helvetica"/>
                <a:ea typeface="Helvetica"/>
                <a:cs typeface="Helvetica"/>
                <a:sym typeface="Helvetica"/>
              </a:defRPr>
            </a:pPr>
            <a:r>
              <a:t>1.	Psychologist answered – truth is what you feel it to be</a:t>
            </a:r>
          </a:p>
          <a:p>
            <a:pPr defTabSz="457200">
              <a:defRPr sz="1200">
                <a:latin typeface="Helvetica"/>
                <a:ea typeface="Helvetica"/>
                <a:cs typeface="Helvetica"/>
                <a:sym typeface="Helvetica"/>
              </a:defRPr>
            </a:pPr>
            <a:r>
              <a:t>2.	Accountant said – truth is what you need it to be</a:t>
            </a:r>
          </a:p>
          <a:p>
            <a:pPr defTabSz="457200">
              <a:defRPr sz="1200">
                <a:latin typeface="Helvetica"/>
                <a:ea typeface="Helvetica"/>
                <a:cs typeface="Helvetica"/>
                <a:sym typeface="Helvetica"/>
              </a:defRPr>
            </a:pPr>
            <a:r>
              <a:t>3.	Lawyer explained – truth is what you make it to be.</a:t>
            </a:r>
          </a:p>
          <a:p>
            <a:pPr defTabSz="457200">
              <a:defRPr sz="1200">
                <a:latin typeface="Helvetica"/>
                <a:ea typeface="Helvetica"/>
                <a:cs typeface="Helvetica"/>
                <a:sym typeface="Helvetica"/>
              </a:defRPr>
            </a:pPr>
            <a:endParaRPr/>
          </a:p>
          <a:p>
            <a:pPr defTabSz="457200">
              <a:defRPr sz="1200">
                <a:latin typeface="Helvetica"/>
                <a:ea typeface="Helvetica"/>
                <a:cs typeface="Helvetica"/>
                <a:sym typeface="Helvetica"/>
              </a:defRPr>
            </a:pPr>
            <a:r>
              <a:t>Humanistic thinking has made its way into the church under the guise of relevance and enlightenment.  </a:t>
            </a:r>
            <a:br/>
            <a:r>
              <a:t>Topics which God clearly has forbidden have now become open for discussion on what is true for each individual.</a:t>
            </a:r>
          </a:p>
          <a:p>
            <a:pPr defTabSz="457200">
              <a:defRPr sz="1200">
                <a:latin typeface="Helvetica"/>
                <a:ea typeface="Helvetica"/>
                <a:cs typeface="Helvetica"/>
                <a:sym typeface="Helvetica"/>
              </a:defRPr>
            </a:pPr>
            <a:endParaRPr/>
          </a:p>
          <a:p>
            <a:pPr defTabSz="457200">
              <a:defRPr sz="1200">
                <a:latin typeface="Helvetica"/>
                <a:ea typeface="Helvetica"/>
                <a:cs typeface="Helvetica"/>
                <a:sym typeface="Helvetica"/>
              </a:defRPr>
            </a:pPr>
            <a:r>
              <a:t>A psychiatrist friend of mine who works with Christian leaders wrote me this:</a:t>
            </a:r>
          </a:p>
          <a:p>
            <a:pPr defTabSz="457200">
              <a:defRPr sz="1200">
                <a:latin typeface="Helvetica"/>
                <a:ea typeface="Helvetica"/>
                <a:cs typeface="Helvetica"/>
                <a:sym typeface="Helvetica"/>
              </a:defRPr>
            </a:pPr>
            <a:r>
              <a:t>I see an empowering of the humanistic spirit that many are mistaking for validation of our human experience. It is breaking my heart! And Satan laughs...</a:t>
            </a:r>
          </a:p>
        </p:txBody>
      </p:sp>
    </p:spTree>
    <p:extLst>
      <p:ext uri="{BB962C8B-B14F-4D97-AF65-F5344CB8AC3E}">
        <p14:creationId xmlns:p14="http://schemas.microsoft.com/office/powerpoint/2010/main" val="267286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Shape 305"/>
          <p:cNvSpPr>
            <a:spLocks noGrp="1" noRot="1" noChangeAspect="1"/>
          </p:cNvSpPr>
          <p:nvPr>
            <p:ph type="sldImg"/>
          </p:nvPr>
        </p:nvSpPr>
        <p:spPr>
          <a:prstGeom prst="rect">
            <a:avLst/>
          </a:prstGeom>
        </p:spPr>
        <p:txBody>
          <a:bodyPr/>
          <a:lstStyle/>
          <a:p>
            <a:endParaRPr/>
          </a:p>
        </p:txBody>
      </p:sp>
      <p:sp>
        <p:nvSpPr>
          <p:cNvPr id="306" name="Shape 306"/>
          <p:cNvSpPr>
            <a:spLocks noGrp="1"/>
          </p:cNvSpPr>
          <p:nvPr>
            <p:ph type="body" sz="quarter" idx="1"/>
          </p:nvPr>
        </p:nvSpPr>
        <p:spPr>
          <a:prstGeom prst="rect">
            <a:avLst/>
          </a:prstGeom>
        </p:spPr>
        <p:txBody>
          <a:bodyPr/>
          <a:lstStyle>
            <a:lvl1pPr defTabSz="457200">
              <a:defRPr sz="1200">
                <a:latin typeface="Helvetica"/>
                <a:ea typeface="Helvetica"/>
                <a:cs typeface="Helvetica"/>
                <a:sym typeface="Helvetica"/>
              </a:defRPr>
            </a:lvl1pPr>
          </a:lstStyle>
          <a:p>
            <a:r>
              <a:t>Until we decide the answer to this critical question we are vulnerable and standing on shifting sand.</a:t>
            </a:r>
          </a:p>
        </p:txBody>
      </p:sp>
    </p:spTree>
    <p:extLst>
      <p:ext uri="{BB962C8B-B14F-4D97-AF65-F5344CB8AC3E}">
        <p14:creationId xmlns:p14="http://schemas.microsoft.com/office/powerpoint/2010/main" val="34035598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Shape 309"/>
          <p:cNvSpPr>
            <a:spLocks noGrp="1" noRot="1" noChangeAspect="1"/>
          </p:cNvSpPr>
          <p:nvPr>
            <p:ph type="sldImg"/>
          </p:nvPr>
        </p:nvSpPr>
        <p:spPr>
          <a:prstGeom prst="rect">
            <a:avLst/>
          </a:prstGeom>
        </p:spPr>
        <p:txBody>
          <a:bodyPr/>
          <a:lstStyle/>
          <a:p>
            <a:endParaRPr/>
          </a:p>
        </p:txBody>
      </p:sp>
      <p:sp>
        <p:nvSpPr>
          <p:cNvPr id="310" name="Shape 310"/>
          <p:cNvSpPr>
            <a:spLocks noGrp="1"/>
          </p:cNvSpPr>
          <p:nvPr>
            <p:ph type="body" sz="quarter" idx="1"/>
          </p:nvPr>
        </p:nvSpPr>
        <p:spPr>
          <a:prstGeom prst="rect">
            <a:avLst/>
          </a:prstGeom>
        </p:spPr>
        <p:txBody>
          <a:bodyPr/>
          <a:lstStyle/>
          <a:p>
            <a:pPr defTabSz="457200">
              <a:defRPr sz="1200">
                <a:latin typeface="Helvetica"/>
                <a:ea typeface="Helvetica"/>
                <a:cs typeface="Helvetica"/>
                <a:sym typeface="Helvetica"/>
              </a:defRPr>
            </a:pPr>
            <a:r>
              <a:t>Pride, Arrogance, full of our own importance… </a:t>
            </a:r>
          </a:p>
          <a:p>
            <a:pPr defTabSz="457200">
              <a:defRPr sz="1200">
                <a:latin typeface="Helvetica"/>
                <a:ea typeface="Helvetica"/>
                <a:cs typeface="Helvetica"/>
                <a:sym typeface="Helvetica"/>
              </a:defRPr>
            </a:pPr>
            <a:r>
              <a:t>Common Syndromes of men….</a:t>
            </a:r>
          </a:p>
          <a:p>
            <a:pPr defTabSz="457200">
              <a:defRPr sz="1200">
                <a:latin typeface="Helvetica"/>
                <a:ea typeface="Helvetica"/>
                <a:cs typeface="Helvetica"/>
                <a:sym typeface="Helvetica"/>
              </a:defRPr>
            </a:pPr>
            <a:endParaRPr/>
          </a:p>
          <a:p>
            <a:pPr defTabSz="457200">
              <a:defRPr sz="1200">
                <a:latin typeface="Helvetica"/>
                <a:ea typeface="Helvetica"/>
                <a:cs typeface="Helvetica"/>
                <a:sym typeface="Helvetica"/>
              </a:defRPr>
            </a:pPr>
            <a:r>
              <a:t>The right choice involves humility.</a:t>
            </a:r>
          </a:p>
          <a:p>
            <a:pPr defTabSz="457200">
              <a:defRPr sz="1200">
                <a:latin typeface="Helvetica"/>
                <a:ea typeface="Helvetica"/>
                <a:cs typeface="Helvetica"/>
                <a:sym typeface="Helvetica"/>
              </a:defRPr>
            </a:pPr>
            <a:endParaRPr/>
          </a:p>
          <a:p>
            <a:pPr defTabSz="457200">
              <a:defRPr sz="1200">
                <a:latin typeface="Helvetica"/>
                <a:ea typeface="Helvetica"/>
                <a:cs typeface="Helvetica"/>
                <a:sym typeface="Helvetica"/>
              </a:defRPr>
            </a:pPr>
            <a:r>
              <a:t>If you don’t choose God, your truth doesn’t trump real truth.</a:t>
            </a:r>
          </a:p>
          <a:p>
            <a:pPr defTabSz="457200">
              <a:defRPr sz="1200">
                <a:latin typeface="Helvetica"/>
                <a:ea typeface="Helvetica"/>
                <a:cs typeface="Helvetica"/>
                <a:sym typeface="Helvetica"/>
              </a:defRPr>
            </a:pPr>
            <a:r>
              <a:t>In the end, God will let everyman know who is in charge.</a:t>
            </a:r>
          </a:p>
          <a:p>
            <a:pPr defTabSz="457200">
              <a:defRPr sz="1200">
                <a:latin typeface="Helvetica"/>
                <a:ea typeface="Helvetica"/>
                <a:cs typeface="Helvetica"/>
                <a:sym typeface="Helvetica"/>
              </a:defRPr>
            </a:pPr>
            <a:endParaRPr/>
          </a:p>
          <a:p>
            <a:pPr defTabSz="457200">
              <a:defRPr sz="1200">
                <a:latin typeface="Helvetica"/>
                <a:ea typeface="Helvetica"/>
                <a:cs typeface="Helvetica"/>
                <a:sym typeface="Helvetica"/>
              </a:defRPr>
            </a:pPr>
            <a:r>
              <a:t>It is written: 'As surely as I live,' says the Lord, 'every knee will bow before me; every tongue will acknowledge God.'  </a:t>
            </a:r>
            <a:r>
              <a:rPr b="1"/>
              <a:t>Romans 14:11</a:t>
            </a:r>
          </a:p>
          <a:p>
            <a:pPr defTabSz="457200">
              <a:defRPr sz="1200">
                <a:latin typeface="Helvetica"/>
                <a:ea typeface="Helvetica"/>
                <a:cs typeface="Helvetica"/>
                <a:sym typeface="Helvetica"/>
              </a:defRPr>
            </a:pPr>
            <a:r>
              <a:t>We can never be like God.</a:t>
            </a:r>
          </a:p>
          <a:p>
            <a:pPr defTabSz="457200">
              <a:defRPr sz="1200">
                <a:latin typeface="Helvetica"/>
                <a:ea typeface="Helvetica"/>
                <a:cs typeface="Helvetica"/>
                <a:sym typeface="Helvetica"/>
              </a:defRPr>
            </a:pPr>
            <a:r>
              <a:t>Send that lie packing….</a:t>
            </a:r>
          </a:p>
        </p:txBody>
      </p:sp>
    </p:spTree>
    <p:extLst>
      <p:ext uri="{BB962C8B-B14F-4D97-AF65-F5344CB8AC3E}">
        <p14:creationId xmlns:p14="http://schemas.microsoft.com/office/powerpoint/2010/main" val="29904263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Shape 315"/>
          <p:cNvSpPr>
            <a:spLocks noGrp="1" noRot="1" noChangeAspect="1"/>
          </p:cNvSpPr>
          <p:nvPr>
            <p:ph type="sldImg"/>
          </p:nvPr>
        </p:nvSpPr>
        <p:spPr>
          <a:prstGeom prst="rect">
            <a:avLst/>
          </a:prstGeom>
        </p:spPr>
        <p:txBody>
          <a:bodyPr/>
          <a:lstStyle/>
          <a:p>
            <a:endParaRPr/>
          </a:p>
        </p:txBody>
      </p:sp>
      <p:sp>
        <p:nvSpPr>
          <p:cNvPr id="316" name="Shape 316"/>
          <p:cNvSpPr>
            <a:spLocks noGrp="1"/>
          </p:cNvSpPr>
          <p:nvPr>
            <p:ph type="body" sz="quarter" idx="1"/>
          </p:nvPr>
        </p:nvSpPr>
        <p:spPr>
          <a:prstGeom prst="rect">
            <a:avLst/>
          </a:prstGeom>
        </p:spPr>
        <p:txBody>
          <a:bodyPr/>
          <a:lstStyle/>
          <a:p>
            <a:pPr defTabSz="457200">
              <a:defRPr sz="1200">
                <a:latin typeface="Helvetica"/>
                <a:ea typeface="Helvetica"/>
                <a:cs typeface="Helvetica"/>
                <a:sym typeface="Helvetica"/>
              </a:defRPr>
            </a:pPr>
            <a:r>
              <a:t>NOTE the words that have to do with feeling and pleasure…</a:t>
            </a:r>
          </a:p>
          <a:p>
            <a:pPr defTabSz="457200">
              <a:defRPr sz="1200">
                <a:latin typeface="Helvetica"/>
                <a:ea typeface="Helvetica"/>
                <a:cs typeface="Helvetica"/>
                <a:sym typeface="Helvetica"/>
              </a:defRPr>
            </a:pPr>
            <a:r>
              <a:t>o	Saw – that the tree was good for food</a:t>
            </a:r>
          </a:p>
          <a:p>
            <a:pPr defTabSz="457200">
              <a:defRPr sz="1200">
                <a:latin typeface="Helvetica"/>
                <a:ea typeface="Helvetica"/>
                <a:cs typeface="Helvetica"/>
                <a:sym typeface="Helvetica"/>
              </a:defRPr>
            </a:pPr>
            <a:r>
              <a:t>o	Delight to the eyes</a:t>
            </a:r>
          </a:p>
          <a:p>
            <a:pPr defTabSz="457200">
              <a:defRPr sz="1200">
                <a:latin typeface="Helvetica"/>
                <a:ea typeface="Helvetica"/>
                <a:cs typeface="Helvetica"/>
                <a:sym typeface="Helvetica"/>
              </a:defRPr>
            </a:pPr>
            <a:r>
              <a:t>o	Desirable to make one wise</a:t>
            </a:r>
          </a:p>
          <a:p>
            <a:pPr defTabSz="457200">
              <a:defRPr sz="1200">
                <a:latin typeface="Helvetica"/>
                <a:ea typeface="Helvetica"/>
                <a:cs typeface="Helvetica"/>
                <a:sym typeface="Helvetica"/>
              </a:defRPr>
            </a:pPr>
            <a:endParaRPr/>
          </a:p>
          <a:p>
            <a:pPr defTabSz="457200">
              <a:defRPr sz="1200">
                <a:latin typeface="Helvetica"/>
                <a:ea typeface="Helvetica"/>
                <a:cs typeface="Helvetica"/>
                <a:sym typeface="Helvetica"/>
              </a:defRPr>
            </a:pPr>
            <a:r>
              <a:t>Saw – Delighted – Desired… progression of emotion leading to sin</a:t>
            </a:r>
          </a:p>
        </p:txBody>
      </p:sp>
    </p:spTree>
    <p:extLst>
      <p:ext uri="{BB962C8B-B14F-4D97-AF65-F5344CB8AC3E}">
        <p14:creationId xmlns:p14="http://schemas.microsoft.com/office/powerpoint/2010/main" val="28598685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Shape 319"/>
          <p:cNvSpPr>
            <a:spLocks noGrp="1" noRot="1" noChangeAspect="1"/>
          </p:cNvSpPr>
          <p:nvPr>
            <p:ph type="sldImg"/>
          </p:nvPr>
        </p:nvSpPr>
        <p:spPr>
          <a:prstGeom prst="rect">
            <a:avLst/>
          </a:prstGeom>
        </p:spPr>
        <p:txBody>
          <a:bodyPr/>
          <a:lstStyle/>
          <a:p>
            <a:endParaRPr/>
          </a:p>
        </p:txBody>
      </p:sp>
      <p:sp>
        <p:nvSpPr>
          <p:cNvPr id="320" name="Shape 320"/>
          <p:cNvSpPr>
            <a:spLocks noGrp="1"/>
          </p:cNvSpPr>
          <p:nvPr>
            <p:ph type="body" sz="quarter" idx="1"/>
          </p:nvPr>
        </p:nvSpPr>
        <p:spPr>
          <a:prstGeom prst="rect">
            <a:avLst/>
          </a:prstGeom>
        </p:spPr>
        <p:txBody>
          <a:bodyPr/>
          <a:lstStyle/>
          <a:p>
            <a:pPr defTabSz="457200">
              <a:defRPr sz="1200">
                <a:latin typeface="Helvetica"/>
                <a:ea typeface="Helvetica"/>
                <a:cs typeface="Helvetica"/>
                <a:sym typeface="Helvetica"/>
              </a:defRPr>
            </a:pPr>
            <a:r>
              <a:t>This is NOT the first time Eve saw this tree.</a:t>
            </a:r>
          </a:p>
          <a:p>
            <a:pPr defTabSz="457200">
              <a:defRPr sz="1200">
                <a:latin typeface="Helvetica"/>
                <a:ea typeface="Helvetica"/>
                <a:cs typeface="Helvetica"/>
                <a:sym typeface="Helvetica"/>
              </a:defRPr>
            </a:pPr>
            <a:r>
              <a:t>She passed by it many times</a:t>
            </a:r>
          </a:p>
          <a:p>
            <a:pPr defTabSz="457200">
              <a:defRPr sz="1200">
                <a:latin typeface="Helvetica"/>
                <a:ea typeface="Helvetica"/>
                <a:cs typeface="Helvetica"/>
                <a:sym typeface="Helvetica"/>
              </a:defRPr>
            </a:pPr>
            <a:r>
              <a:t>This time she is starting to look at it thru different lenses</a:t>
            </a:r>
          </a:p>
          <a:p>
            <a:pPr defTabSz="457200">
              <a:defRPr sz="1200">
                <a:latin typeface="Helvetica"/>
                <a:ea typeface="Helvetica"/>
                <a:cs typeface="Helvetica"/>
                <a:sym typeface="Helvetica"/>
              </a:defRPr>
            </a:pPr>
            <a:endParaRPr/>
          </a:p>
          <a:p>
            <a:pPr defTabSz="457200">
              <a:defRPr sz="1200">
                <a:latin typeface="Helvetica"/>
                <a:ea typeface="Helvetica"/>
                <a:cs typeface="Helvetica"/>
                <a:sym typeface="Helvetica"/>
              </a:defRPr>
            </a:pPr>
            <a:r>
              <a:t>Satan’s goal = have us See – Delight – Desire things based on his agenda</a:t>
            </a:r>
          </a:p>
          <a:p>
            <a:pPr defTabSz="457200">
              <a:defRPr sz="1200">
                <a:latin typeface="Helvetica"/>
                <a:ea typeface="Helvetica"/>
                <a:cs typeface="Helvetica"/>
                <a:sym typeface="Helvetica"/>
              </a:defRPr>
            </a:pPr>
            <a:endParaRPr/>
          </a:p>
          <a:p>
            <a:pPr defTabSz="457200">
              <a:defRPr sz="1200">
                <a:latin typeface="Helvetica"/>
                <a:ea typeface="Helvetica"/>
                <a:cs typeface="Helvetica"/>
                <a:sym typeface="Helvetica"/>
              </a:defRPr>
            </a:pPr>
            <a:r>
              <a:t>NOTE:  Satan does not make her take the fruit</a:t>
            </a:r>
          </a:p>
          <a:p>
            <a:pPr defTabSz="457200">
              <a:defRPr sz="1200">
                <a:latin typeface="Helvetica"/>
                <a:ea typeface="Helvetica"/>
                <a:cs typeface="Helvetica"/>
                <a:sym typeface="Helvetica"/>
              </a:defRPr>
            </a:pPr>
            <a:r>
              <a:t>Check your theology on this</a:t>
            </a:r>
          </a:p>
          <a:p>
            <a:pPr defTabSz="457200">
              <a:defRPr sz="1200">
                <a:latin typeface="Helvetica"/>
                <a:ea typeface="Helvetica"/>
                <a:cs typeface="Helvetica"/>
                <a:sym typeface="Helvetica"/>
              </a:defRPr>
            </a:pPr>
            <a:r>
              <a:t>What Satan does to man is suggest things so vividly that we look at it differently and then chose to do wrong on our own volition. </a:t>
            </a:r>
          </a:p>
        </p:txBody>
      </p:sp>
    </p:spTree>
    <p:extLst>
      <p:ext uri="{BB962C8B-B14F-4D97-AF65-F5344CB8AC3E}">
        <p14:creationId xmlns:p14="http://schemas.microsoft.com/office/powerpoint/2010/main" val="38644879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Shape 324"/>
          <p:cNvSpPr>
            <a:spLocks noGrp="1" noRot="1" noChangeAspect="1"/>
          </p:cNvSpPr>
          <p:nvPr>
            <p:ph type="sldImg"/>
          </p:nvPr>
        </p:nvSpPr>
        <p:spPr>
          <a:prstGeom prst="rect">
            <a:avLst/>
          </a:prstGeom>
        </p:spPr>
        <p:txBody>
          <a:bodyPr/>
          <a:lstStyle/>
          <a:p>
            <a:endParaRPr/>
          </a:p>
        </p:txBody>
      </p:sp>
      <p:sp>
        <p:nvSpPr>
          <p:cNvPr id="325" name="Shape 325"/>
          <p:cNvSpPr>
            <a:spLocks noGrp="1"/>
          </p:cNvSpPr>
          <p:nvPr>
            <p:ph type="body" sz="quarter" idx="1"/>
          </p:nvPr>
        </p:nvSpPr>
        <p:spPr>
          <a:prstGeom prst="rect">
            <a:avLst/>
          </a:prstGeom>
        </p:spPr>
        <p:txBody>
          <a:bodyPr/>
          <a:lstStyle/>
          <a:p>
            <a:pPr defTabSz="457200">
              <a:defRPr sz="1200">
                <a:latin typeface="Helvetica"/>
                <a:ea typeface="Helvetica"/>
                <a:cs typeface="Helvetica"/>
                <a:sym typeface="Helvetica"/>
              </a:defRPr>
            </a:pPr>
            <a:r>
              <a:t>Eve was not seeking sin on this day</a:t>
            </a:r>
          </a:p>
          <a:p>
            <a:pPr defTabSz="457200">
              <a:defRPr sz="1200">
                <a:latin typeface="Helvetica"/>
                <a:ea typeface="Helvetica"/>
                <a:cs typeface="Helvetica"/>
                <a:sym typeface="Helvetica"/>
              </a:defRPr>
            </a:pPr>
            <a:r>
              <a:t>Sin was seeking her</a:t>
            </a:r>
          </a:p>
          <a:p>
            <a:pPr defTabSz="457200">
              <a:defRPr sz="1200">
                <a:latin typeface="Helvetica"/>
                <a:ea typeface="Helvetica"/>
                <a:cs typeface="Helvetica"/>
                <a:sym typeface="Helvetica"/>
              </a:defRPr>
            </a:pPr>
            <a:endParaRPr/>
          </a:p>
          <a:p>
            <a:pPr defTabSz="457200">
              <a:defRPr sz="1200">
                <a:latin typeface="Helvetica"/>
                <a:ea typeface="Helvetica"/>
                <a:cs typeface="Helvetica"/>
                <a:sym typeface="Helvetica"/>
              </a:defRPr>
            </a:pPr>
            <a:r>
              <a:t>As a result of 6 lies, she started feeling it</a:t>
            </a:r>
          </a:p>
          <a:p>
            <a:pPr defTabSz="457200">
              <a:defRPr sz="1200">
                <a:latin typeface="Helvetica"/>
                <a:ea typeface="Helvetica"/>
                <a:cs typeface="Helvetica"/>
                <a:sym typeface="Helvetica"/>
              </a:defRPr>
            </a:pPr>
            <a:r>
              <a:t>When you think and feel something… it is a powerful force</a:t>
            </a:r>
          </a:p>
          <a:p>
            <a:pPr defTabSz="457200">
              <a:defRPr sz="1200">
                <a:latin typeface="Helvetica"/>
                <a:ea typeface="Helvetica"/>
                <a:cs typeface="Helvetica"/>
                <a:sym typeface="Helvetica"/>
              </a:defRPr>
            </a:pPr>
            <a:endParaRPr/>
          </a:p>
          <a:p>
            <a:pPr defTabSz="457200">
              <a:defRPr sz="1200">
                <a:latin typeface="Helvetica"/>
                <a:ea typeface="Helvetica"/>
                <a:cs typeface="Helvetica"/>
                <a:sym typeface="Helvetica"/>
              </a:defRPr>
            </a:pPr>
            <a:r>
              <a:t>LIE 6… if it feels good do it.</a:t>
            </a:r>
          </a:p>
          <a:p>
            <a:pPr defTabSz="457200">
              <a:defRPr sz="1200">
                <a:latin typeface="Helvetica"/>
                <a:ea typeface="Helvetica"/>
                <a:cs typeface="Helvetica"/>
                <a:sym typeface="Helvetica"/>
              </a:defRPr>
            </a:pPr>
            <a:endParaRPr/>
          </a:p>
          <a:p>
            <a:pPr defTabSz="457200">
              <a:defRPr sz="1200">
                <a:latin typeface="Helvetica"/>
                <a:ea typeface="Helvetica"/>
                <a:cs typeface="Helvetica"/>
                <a:sym typeface="Helvetica"/>
              </a:defRPr>
            </a:pPr>
            <a:r>
              <a:t>You know what you want so…  Just do it</a:t>
            </a:r>
          </a:p>
          <a:p>
            <a:pPr defTabSz="457200">
              <a:defRPr sz="1200">
                <a:latin typeface="Helvetica"/>
                <a:ea typeface="Helvetica"/>
                <a:cs typeface="Helvetica"/>
                <a:sym typeface="Helvetica"/>
              </a:defRPr>
            </a:pPr>
            <a:endParaRPr/>
          </a:p>
          <a:p>
            <a:pPr defTabSz="457200">
              <a:defRPr sz="1200">
                <a:latin typeface="Helvetica"/>
                <a:ea typeface="Helvetica"/>
                <a:cs typeface="Helvetica"/>
                <a:sym typeface="Helvetica"/>
              </a:defRPr>
            </a:pPr>
            <a:r>
              <a:t>Now... let’s set the record straight!</a:t>
            </a:r>
          </a:p>
        </p:txBody>
      </p:sp>
    </p:spTree>
    <p:extLst>
      <p:ext uri="{BB962C8B-B14F-4D97-AF65-F5344CB8AC3E}">
        <p14:creationId xmlns:p14="http://schemas.microsoft.com/office/powerpoint/2010/main" val="9954955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Shape 329"/>
          <p:cNvSpPr>
            <a:spLocks noGrp="1" noRot="1" noChangeAspect="1"/>
          </p:cNvSpPr>
          <p:nvPr>
            <p:ph type="sldImg"/>
          </p:nvPr>
        </p:nvSpPr>
        <p:spPr>
          <a:prstGeom prst="rect">
            <a:avLst/>
          </a:prstGeom>
        </p:spPr>
        <p:txBody>
          <a:bodyPr/>
          <a:lstStyle/>
          <a:p>
            <a:endParaRPr/>
          </a:p>
        </p:txBody>
      </p:sp>
      <p:sp>
        <p:nvSpPr>
          <p:cNvPr id="330" name="Shape 330"/>
          <p:cNvSpPr>
            <a:spLocks noGrp="1"/>
          </p:cNvSpPr>
          <p:nvPr>
            <p:ph type="body" sz="quarter" idx="1"/>
          </p:nvPr>
        </p:nvSpPr>
        <p:spPr>
          <a:prstGeom prst="rect">
            <a:avLst/>
          </a:prstGeom>
        </p:spPr>
        <p:txBody>
          <a:bodyPr/>
          <a:lstStyle/>
          <a:p>
            <a:pPr defTabSz="457200">
              <a:defRPr sz="1200">
                <a:latin typeface="Helvetica"/>
                <a:ea typeface="Helvetica"/>
                <a:cs typeface="Helvetica"/>
                <a:sym typeface="Helvetica"/>
              </a:defRPr>
            </a:pPr>
            <a:r>
              <a:t>We may not verbalize it exactly like that, but the mindset is:</a:t>
            </a:r>
          </a:p>
          <a:p>
            <a:pPr defTabSz="457200">
              <a:defRPr sz="1200">
                <a:latin typeface="Helvetica"/>
                <a:ea typeface="Helvetica"/>
                <a:cs typeface="Helvetica"/>
                <a:sym typeface="Helvetica"/>
              </a:defRPr>
            </a:pPr>
            <a:r>
              <a:t>	If I chose to follow God, live for God, surrender my life to God, that is sentencing myself to a life of misery.</a:t>
            </a:r>
          </a:p>
          <a:p>
            <a:pPr defTabSz="457200">
              <a:defRPr sz="1200">
                <a:latin typeface="Helvetica"/>
                <a:ea typeface="Helvetica"/>
                <a:cs typeface="Helvetica"/>
                <a:sym typeface="Helvetica"/>
              </a:defRPr>
            </a:pPr>
            <a:r>
              <a:t>	If I choose to take care of myself, I may be wrong sometimes, but I will have a good time.  Sin wouldn’t be sin if it wasn’t fun.</a:t>
            </a:r>
          </a:p>
          <a:p>
            <a:pPr defTabSz="457200">
              <a:defRPr sz="1200">
                <a:latin typeface="Helvetica"/>
                <a:ea typeface="Helvetica"/>
                <a:cs typeface="Helvetica"/>
                <a:sym typeface="Helvetica"/>
              </a:defRPr>
            </a:pPr>
            <a:r>
              <a:t>Let’s clarify this….</a:t>
            </a:r>
          </a:p>
          <a:p>
            <a:pPr defTabSz="457200">
              <a:defRPr sz="1200">
                <a:latin typeface="Helvetica"/>
                <a:ea typeface="Helvetica"/>
                <a:cs typeface="Helvetica"/>
                <a:sym typeface="Helvetica"/>
              </a:defRPr>
            </a:pPr>
            <a:r>
              <a:t>That is NOT the case!</a:t>
            </a:r>
          </a:p>
          <a:p>
            <a:pPr defTabSz="457200">
              <a:defRPr sz="1200">
                <a:latin typeface="Helvetica"/>
                <a:ea typeface="Helvetica"/>
                <a:cs typeface="Helvetica"/>
                <a:sym typeface="Helvetica"/>
              </a:defRPr>
            </a:pPr>
            <a:r>
              <a:t>Once a man makes that dichotomy, God is put into a box that we don’t want to enter.</a:t>
            </a:r>
          </a:p>
          <a:p>
            <a:pPr defTabSz="457200">
              <a:defRPr sz="1200">
                <a:latin typeface="Helvetica"/>
                <a:ea typeface="Helvetica"/>
                <a:cs typeface="Helvetica"/>
                <a:sym typeface="Helvetica"/>
              </a:defRPr>
            </a:pPr>
            <a:r>
              <a:t>--Since I want to have a life of meaning and purpose and pleasure and fun and enthusiasm and feeling and fulfillment… I am going to take in the things that will give me all of that. </a:t>
            </a:r>
          </a:p>
        </p:txBody>
      </p:sp>
    </p:spTree>
    <p:extLst>
      <p:ext uri="{BB962C8B-B14F-4D97-AF65-F5344CB8AC3E}">
        <p14:creationId xmlns:p14="http://schemas.microsoft.com/office/powerpoint/2010/main" val="801926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a:spLocks noGrp="1" noRot="1" noChangeAspect="1"/>
          </p:cNvSpPr>
          <p:nvPr>
            <p:ph type="sldImg"/>
          </p:nvPr>
        </p:nvSpPr>
        <p:spPr>
          <a:prstGeom prst="rect">
            <a:avLst/>
          </a:prstGeom>
        </p:spPr>
        <p:txBody>
          <a:bodyPr/>
          <a:lstStyle/>
          <a:p>
            <a:endParaRPr/>
          </a:p>
        </p:txBody>
      </p:sp>
      <p:sp>
        <p:nvSpPr>
          <p:cNvPr id="153" name="Shape 153"/>
          <p:cNvSpPr>
            <a:spLocks noGrp="1"/>
          </p:cNvSpPr>
          <p:nvPr>
            <p:ph type="body" sz="quarter" idx="1"/>
          </p:nvPr>
        </p:nvSpPr>
        <p:spPr>
          <a:prstGeom prst="rect">
            <a:avLst/>
          </a:prstGeom>
        </p:spPr>
        <p:txBody>
          <a:bodyPr/>
          <a:lstStyle/>
          <a:p>
            <a:pPr defTabSz="457200">
              <a:defRPr sz="1200">
                <a:latin typeface="Helvetica"/>
                <a:ea typeface="Helvetica"/>
                <a:cs typeface="Helvetica"/>
                <a:sym typeface="Helvetica"/>
              </a:defRPr>
            </a:pPr>
            <a:r>
              <a:t>The Bible opens with the earth as a swamp… and the Spirit of the Lord hovering over it’s surface. </a:t>
            </a:r>
          </a:p>
          <a:p>
            <a:pPr defTabSz="457200">
              <a:defRPr sz="1200">
                <a:latin typeface="Helvetica"/>
                <a:ea typeface="Helvetica"/>
                <a:cs typeface="Helvetica"/>
                <a:sym typeface="Helvetica"/>
              </a:defRPr>
            </a:pPr>
            <a:endParaRPr/>
          </a:p>
          <a:p>
            <a:pPr defTabSz="457200">
              <a:defRPr sz="1200">
                <a:latin typeface="Helvetica"/>
                <a:ea typeface="Helvetica"/>
                <a:cs typeface="Helvetica"/>
                <a:sym typeface="Helvetica"/>
              </a:defRPr>
            </a:pPr>
            <a:r>
              <a:t>1</a:t>
            </a:r>
            <a:r>
              <a:rPr>
                <a:hlinkClick r:id="rId3"/>
              </a:rPr>
              <a:t>In the beginning</a:t>
            </a:r>
            <a:r>
              <a:t> </a:t>
            </a:r>
            <a:r>
              <a:rPr>
                <a:hlinkClick r:id="rId4"/>
              </a:rPr>
              <a:t>God</a:t>
            </a:r>
            <a:r>
              <a:t> </a:t>
            </a:r>
            <a:r>
              <a:rPr>
                <a:hlinkClick r:id="rId5"/>
              </a:rPr>
              <a:t>created</a:t>
            </a:r>
            <a:r>
              <a:t> </a:t>
            </a:r>
            <a:r>
              <a:rPr>
                <a:hlinkClick r:id="rId6"/>
              </a:rPr>
              <a:t>the heavens</a:t>
            </a:r>
            <a:r>
              <a:t> </a:t>
            </a:r>
            <a:r>
              <a:rPr>
                <a:hlinkClick r:id="rId7"/>
              </a:rPr>
              <a:t>and the earth.</a:t>
            </a:r>
            <a:r>
              <a:t> </a:t>
            </a:r>
          </a:p>
          <a:p>
            <a:pPr defTabSz="457200">
              <a:defRPr sz="1200">
                <a:latin typeface="Helvetica"/>
                <a:ea typeface="Helvetica"/>
                <a:cs typeface="Helvetica"/>
                <a:sym typeface="Helvetica"/>
              </a:defRPr>
            </a:pPr>
            <a:r>
              <a:t>      Earth served as a temporary holding tank for Satan and the fallen angels… and it was a garbage dump.  Why, because that is what happens when Satan inhabits something.</a:t>
            </a:r>
          </a:p>
          <a:p>
            <a:pPr defTabSz="457200">
              <a:defRPr sz="1200">
                <a:latin typeface="Helvetica"/>
                <a:ea typeface="Helvetica"/>
                <a:cs typeface="Helvetica"/>
                <a:sym typeface="Helvetica"/>
              </a:defRPr>
            </a:pPr>
            <a:r>
              <a:t>2The earth was formless and void, and darkness was over the surface of the deep, and the Spirit of God was moving over the surface of the waters.   History of our Conflict</a:t>
            </a:r>
          </a:p>
          <a:p>
            <a:pPr defTabSz="457200">
              <a:defRPr sz="1200">
                <a:latin typeface="Helvetica"/>
                <a:ea typeface="Helvetica"/>
                <a:cs typeface="Helvetica"/>
                <a:sym typeface="Helvetica"/>
              </a:defRPr>
            </a:pPr>
            <a:r>
              <a:t>Sometime, back in time God created angels with free wills,</a:t>
            </a:r>
          </a:p>
          <a:p>
            <a:pPr defTabSz="457200">
              <a:defRPr sz="1200">
                <a:latin typeface="Helvetica"/>
                <a:ea typeface="Helvetica"/>
                <a:cs typeface="Helvetica"/>
                <a:sym typeface="Helvetica"/>
              </a:defRPr>
            </a:pPr>
            <a:r>
              <a:t>He created Lucifer as the most powerful and magnificent. Lucifer had the seal of perfection. Full of wisdom and perfect in beauty…</a:t>
            </a:r>
          </a:p>
          <a:p>
            <a:pPr defTabSz="457200">
              <a:defRPr sz="1200">
                <a:latin typeface="Helvetica"/>
                <a:ea typeface="Helvetica"/>
                <a:cs typeface="Helvetica"/>
                <a:sym typeface="Helvetica"/>
              </a:defRPr>
            </a:pPr>
            <a:r>
              <a:t> Isaiah 14 and Ezekiel 28</a:t>
            </a:r>
          </a:p>
          <a:p>
            <a:pPr defTabSz="457200">
              <a:defRPr sz="1200">
                <a:latin typeface="Helvetica"/>
                <a:ea typeface="Helvetica"/>
                <a:cs typeface="Helvetica"/>
                <a:sym typeface="Helvetica"/>
              </a:defRPr>
            </a:pPr>
            <a:endParaRPr/>
          </a:p>
          <a:p>
            <a:pPr defTabSz="457200">
              <a:defRPr sz="1200">
                <a:latin typeface="Helvetica"/>
                <a:ea typeface="Helvetica"/>
                <a:cs typeface="Helvetica"/>
                <a:sym typeface="Helvetica"/>
              </a:defRPr>
            </a:pPr>
            <a:r>
              <a:t>God and Lucifer were close.. They hung out together on God’s</a:t>
            </a:r>
          </a:p>
          <a:p>
            <a:pPr defTabSz="457200">
              <a:defRPr sz="1200">
                <a:latin typeface="Helvetica"/>
                <a:ea typeface="Helvetica"/>
                <a:cs typeface="Helvetica"/>
                <a:sym typeface="Helvetica"/>
              </a:defRPr>
            </a:pPr>
            <a:r>
              <a:t>mountain. Lucifer got full of himself and felt God should he should</a:t>
            </a:r>
          </a:p>
          <a:p>
            <a:pPr defTabSz="457200">
              <a:defRPr sz="1200">
                <a:latin typeface="Helvetica"/>
                <a:ea typeface="Helvetica"/>
                <a:cs typeface="Helvetica"/>
                <a:sym typeface="Helvetica"/>
              </a:defRPr>
            </a:pPr>
            <a:r>
              <a:t>share God's glory…. (Isaiah 14:13ff – Satan’s 5 I will’s)</a:t>
            </a:r>
          </a:p>
          <a:p>
            <a:pPr defTabSz="457200">
              <a:defRPr sz="1200">
                <a:latin typeface="Helvetica"/>
                <a:ea typeface="Helvetica"/>
                <a:cs typeface="Helvetica"/>
                <a:sym typeface="Helvetica"/>
              </a:defRPr>
            </a:pPr>
            <a:r>
              <a:t>•	I will ascend to heaven</a:t>
            </a:r>
          </a:p>
          <a:p>
            <a:pPr defTabSz="457200">
              <a:defRPr sz="1200">
                <a:latin typeface="Helvetica"/>
                <a:ea typeface="Helvetica"/>
                <a:cs typeface="Helvetica"/>
                <a:sym typeface="Helvetica"/>
              </a:defRPr>
            </a:pPr>
            <a:r>
              <a:t>•	I will raise my throne above the stars</a:t>
            </a:r>
          </a:p>
          <a:p>
            <a:pPr defTabSz="457200">
              <a:defRPr sz="1200">
                <a:latin typeface="Helvetica"/>
                <a:ea typeface="Helvetica"/>
                <a:cs typeface="Helvetica"/>
                <a:sym typeface="Helvetica"/>
              </a:defRPr>
            </a:pPr>
            <a:r>
              <a:t>•	I will sit on the mount of the assembly</a:t>
            </a:r>
          </a:p>
          <a:p>
            <a:pPr defTabSz="457200">
              <a:defRPr sz="1200">
                <a:latin typeface="Helvetica"/>
                <a:ea typeface="Helvetica"/>
                <a:cs typeface="Helvetica"/>
                <a:sym typeface="Helvetica"/>
              </a:defRPr>
            </a:pPr>
            <a:r>
              <a:t>•	I will ascend above the height of the clouds</a:t>
            </a:r>
          </a:p>
          <a:p>
            <a:pPr defTabSz="457200">
              <a:defRPr sz="1200">
                <a:latin typeface="Helvetica"/>
                <a:ea typeface="Helvetica"/>
                <a:cs typeface="Helvetica"/>
                <a:sym typeface="Helvetica"/>
              </a:defRPr>
            </a:pPr>
            <a:r>
              <a:t>•	I will make myself like the Most High</a:t>
            </a:r>
          </a:p>
          <a:p>
            <a:pPr defTabSz="457200">
              <a:defRPr sz="1200">
                <a:latin typeface="Helvetica"/>
                <a:ea typeface="Helvetica"/>
                <a:cs typeface="Helvetica"/>
                <a:sym typeface="Helvetica"/>
              </a:defRPr>
            </a:pPr>
            <a:endParaRPr/>
          </a:p>
          <a:p>
            <a:pPr defTabSz="457200">
              <a:defRPr sz="1200">
                <a:latin typeface="Helvetica"/>
                <a:ea typeface="Helvetica"/>
                <a:cs typeface="Helvetica"/>
                <a:sym typeface="Helvetica"/>
              </a:defRPr>
            </a:pPr>
            <a:r>
              <a:t>God didn’t see it that way… “I am the Lord, that is my name, My glory I will not give to another” – Isaiah 42:8</a:t>
            </a:r>
          </a:p>
          <a:p>
            <a:pPr defTabSz="457200">
              <a:defRPr sz="1200">
                <a:latin typeface="Helvetica"/>
                <a:ea typeface="Helvetica"/>
                <a:cs typeface="Helvetica"/>
                <a:sym typeface="Helvetica"/>
              </a:defRPr>
            </a:pPr>
            <a:endParaRPr/>
          </a:p>
          <a:p>
            <a:pPr defTabSz="457200">
              <a:defRPr sz="1200">
                <a:latin typeface="Helvetica"/>
                <a:ea typeface="Helvetica"/>
                <a:cs typeface="Helvetica"/>
                <a:sym typeface="Helvetica"/>
              </a:defRPr>
            </a:pPr>
            <a:r>
              <a:t>Lucifer rebelled took 1/3 of the angels with him.  As gifted and powerful as he is, creation is no match for our Creator.  God defeated Satan and cast him to earth… which was covered with darkness and without form and void… it was a swamp and it was his prison.</a:t>
            </a:r>
          </a:p>
          <a:p>
            <a:pPr defTabSz="457200">
              <a:defRPr sz="1200">
                <a:latin typeface="Helvetica"/>
                <a:ea typeface="Helvetica"/>
                <a:cs typeface="Helvetica"/>
                <a:sym typeface="Helvetica"/>
              </a:defRPr>
            </a:pPr>
            <a:endParaRPr/>
          </a:p>
          <a:p>
            <a:pPr defTabSz="457200">
              <a:defRPr sz="1200">
                <a:latin typeface="Helvetica"/>
                <a:ea typeface="Helvetica"/>
                <a:cs typeface="Helvetica"/>
                <a:sym typeface="Helvetica"/>
              </a:defRPr>
            </a:pPr>
            <a:r>
              <a:t>One day, the Spirit hovered over the waters.. Genesis 1:1</a:t>
            </a:r>
          </a:p>
          <a:p>
            <a:pPr defTabSz="457200">
              <a:defRPr sz="1200">
                <a:latin typeface="Helvetica"/>
                <a:ea typeface="Helvetica"/>
                <a:cs typeface="Helvetica"/>
                <a:sym typeface="Helvetica"/>
              </a:defRPr>
            </a:pPr>
            <a:endParaRPr/>
          </a:p>
          <a:p>
            <a:pPr defTabSz="457200">
              <a:defRPr sz="1200">
                <a:latin typeface="Helvetica"/>
                <a:ea typeface="Helvetica"/>
                <a:cs typeface="Helvetica"/>
                <a:sym typeface="Helvetica"/>
              </a:defRPr>
            </a:pPr>
            <a:r>
              <a:t>Then a chess game ensued….</a:t>
            </a:r>
          </a:p>
          <a:p>
            <a:pPr defTabSz="457200">
              <a:defRPr sz="1200">
                <a:latin typeface="Helvetica"/>
                <a:ea typeface="Helvetica"/>
                <a:cs typeface="Helvetica"/>
                <a:sym typeface="Helvetica"/>
              </a:defRPr>
            </a:pPr>
            <a:r>
              <a:t>•	God turn on the light switch. Genesis 1:2. He reformed things through creation and created man a little lower than the angels, </a:t>
            </a:r>
          </a:p>
          <a:p>
            <a:pPr defTabSz="457200">
              <a:defRPr sz="1200">
                <a:latin typeface="Helvetica"/>
                <a:ea typeface="Helvetica"/>
                <a:cs typeface="Helvetica"/>
                <a:sym typeface="Helvetica"/>
              </a:defRPr>
            </a:pPr>
            <a:r>
              <a:rPr>
                <a:hlinkClick r:id="rId8"/>
              </a:rPr>
              <a:t>Hebrews 2:7</a:t>
            </a:r>
            <a:endParaRPr>
              <a:solidFill>
                <a:srgbClr val="001220"/>
              </a:solidFill>
            </a:endParaRPr>
          </a:p>
          <a:p>
            <a:pPr defTabSz="457200">
              <a:defRPr sz="1200">
                <a:latin typeface="Helvetica"/>
                <a:ea typeface="Helvetica"/>
                <a:cs typeface="Helvetica"/>
                <a:sym typeface="Helvetica"/>
              </a:defRPr>
            </a:pPr>
            <a:r>
              <a:t>You made him a little lower than the angels; You crowned him with glory and honor</a:t>
            </a:r>
            <a:br/>
            <a:r>
              <a:t>placing us on earth, right in Satan’s backyard and set out to show what could play out when lessor beings surrender to and have relationship with God</a:t>
            </a:r>
          </a:p>
          <a:p>
            <a:pPr defTabSz="457200">
              <a:defRPr sz="1200">
                <a:latin typeface="Helvetica"/>
                <a:ea typeface="Helvetica"/>
                <a:cs typeface="Helvetica"/>
                <a:sym typeface="Helvetica"/>
              </a:defRPr>
            </a:pPr>
            <a:r>
              <a:t>•	Satan counters that move by tempting Adam and Eve to sin, turning control over to him… an IMAX Moment we will unpack today</a:t>
            </a:r>
          </a:p>
          <a:p>
            <a:pPr defTabSz="457200">
              <a:defRPr sz="1200">
                <a:latin typeface="Helvetica"/>
                <a:ea typeface="Helvetica"/>
                <a:cs typeface="Helvetica"/>
                <a:sym typeface="Helvetica"/>
              </a:defRPr>
            </a:pPr>
            <a:r>
              <a:t>•	God counters that move by providing a covering to return to fellowship and relationship with Him</a:t>
            </a:r>
          </a:p>
          <a:p>
            <a:pPr defTabSz="457200">
              <a:defRPr sz="1200">
                <a:latin typeface="Helvetica"/>
                <a:ea typeface="Helvetica"/>
                <a:cs typeface="Helvetica"/>
                <a:sym typeface="Helvetica"/>
              </a:defRPr>
            </a:pPr>
            <a:r>
              <a:t>•	Satan counters that move by temping Cain to kill Abel and cut off the Godly line</a:t>
            </a:r>
          </a:p>
          <a:p>
            <a:pPr defTabSz="457200">
              <a:defRPr sz="1200">
                <a:latin typeface="Helvetica"/>
                <a:ea typeface="Helvetica"/>
                <a:cs typeface="Helvetica"/>
                <a:sym typeface="Helvetica"/>
              </a:defRPr>
            </a:pPr>
            <a:r>
              <a:t>•	God countered that move with the birth of Seth and men began to call on the name of the Lord again</a:t>
            </a:r>
          </a:p>
          <a:p>
            <a:pPr defTabSz="457200">
              <a:defRPr sz="1200">
                <a:latin typeface="Helvetica"/>
                <a:ea typeface="Helvetica"/>
                <a:cs typeface="Helvetica"/>
                <a:sym typeface="Helvetica"/>
              </a:defRPr>
            </a:pPr>
            <a:r>
              <a:t>•	Satan countered that move with fallen angels procreating with women and creating Nephilim, giant men filled with extreme evil and wickedness – how can anyone be bored reading the Bible?</a:t>
            </a:r>
          </a:p>
          <a:p>
            <a:pPr defTabSz="457200">
              <a:defRPr sz="1200">
                <a:latin typeface="Helvetica"/>
                <a:ea typeface="Helvetica"/>
                <a:cs typeface="Helvetica"/>
                <a:sym typeface="Helvetica"/>
              </a:defRPr>
            </a:pPr>
            <a:r>
              <a:t>•	God countered that move with Noah and his family, sending the flood to wipe all of this out, but preserving the Godly line.</a:t>
            </a:r>
          </a:p>
          <a:p>
            <a:pPr defTabSz="457200">
              <a:defRPr sz="1200">
                <a:latin typeface="Helvetica"/>
                <a:ea typeface="Helvetica"/>
                <a:cs typeface="Helvetica"/>
                <a:sym typeface="Helvetica"/>
              </a:defRPr>
            </a:pPr>
            <a:r>
              <a:t>•	Satan countered that move with a warrior Nimrod establishing Babylon and Syria and building the tower of Babel in defiance of God</a:t>
            </a:r>
          </a:p>
          <a:p>
            <a:pPr defTabSz="457200">
              <a:defRPr sz="1200">
                <a:latin typeface="Helvetica"/>
                <a:ea typeface="Helvetica"/>
                <a:cs typeface="Helvetica"/>
                <a:sym typeface="Helvetica"/>
              </a:defRPr>
            </a:pPr>
            <a:r>
              <a:t>•	God countered that move going to Ur of the Chaldeans and calling a man named Abraham to start a nation through which all men would know that the Lord is the one true God</a:t>
            </a:r>
          </a:p>
          <a:p>
            <a:pPr defTabSz="457200">
              <a:defRPr sz="1200">
                <a:latin typeface="Helvetica"/>
                <a:ea typeface="Helvetica"/>
                <a:cs typeface="Helvetica"/>
                <a:sym typeface="Helvetica"/>
              </a:defRPr>
            </a:pPr>
            <a:r>
              <a:t>•	Satan countered that move thru Egyptian Pharaoh’s forgetting what the Israelites had done thru Joseph and placing them in bondage</a:t>
            </a:r>
          </a:p>
          <a:p>
            <a:pPr defTabSz="457200">
              <a:defRPr sz="1200">
                <a:latin typeface="Helvetica"/>
                <a:ea typeface="Helvetica"/>
                <a:cs typeface="Helvetica"/>
                <a:sym typeface="Helvetica"/>
              </a:defRPr>
            </a:pPr>
            <a:r>
              <a:t>•	God let their numbers grow under Egyptian protection and when Pharaoh turned on Israel killing babies to control growth and God countered that move by calling a man named Moses</a:t>
            </a:r>
          </a:p>
          <a:p>
            <a:pPr defTabSz="457200">
              <a:defRPr sz="1200">
                <a:latin typeface="Helvetica"/>
                <a:ea typeface="Helvetica"/>
                <a:cs typeface="Helvetica"/>
                <a:sym typeface="Helvetica"/>
              </a:defRPr>
            </a:pPr>
            <a:r>
              <a:t>•	Satan countered that move by turning Pharaohs heart to seek revenge and take the entire Israel nation down as they were trapped against the Red Sea</a:t>
            </a:r>
          </a:p>
          <a:p>
            <a:pPr defTabSz="457200">
              <a:defRPr sz="1200">
                <a:latin typeface="Helvetica"/>
                <a:ea typeface="Helvetica"/>
                <a:cs typeface="Helvetica"/>
                <a:sym typeface="Helvetica"/>
              </a:defRPr>
            </a:pPr>
            <a:r>
              <a:t>•	God countered that move by parting the Red Sea and destroying Pharaoh’s army….</a:t>
            </a:r>
          </a:p>
          <a:p>
            <a:pPr defTabSz="457200">
              <a:defRPr sz="1200">
                <a:latin typeface="Helvetica"/>
                <a:ea typeface="Helvetica"/>
                <a:cs typeface="Helvetica"/>
                <a:sym typeface="Helvetica"/>
              </a:defRPr>
            </a:pPr>
            <a:r>
              <a:t>•	And so it goes… punch, counter punch… not sure at times who is winning</a:t>
            </a:r>
          </a:p>
          <a:p>
            <a:pPr defTabSz="457200">
              <a:defRPr sz="1200">
                <a:latin typeface="Helvetica"/>
                <a:ea typeface="Helvetica"/>
                <a:cs typeface="Helvetica"/>
                <a:sym typeface="Helvetica"/>
              </a:defRPr>
            </a:pPr>
            <a:r>
              <a:t>•	Then Jesus is born of Mary</a:t>
            </a:r>
          </a:p>
          <a:p>
            <a:pPr defTabSz="457200">
              <a:defRPr sz="1200">
                <a:latin typeface="Helvetica"/>
                <a:ea typeface="Helvetica"/>
                <a:cs typeface="Helvetica"/>
                <a:sym typeface="Helvetica"/>
              </a:defRPr>
            </a:pPr>
            <a:r>
              <a:t>•	Satan counters by turning religious leaders and taking Jesus to His death on the cross</a:t>
            </a:r>
          </a:p>
          <a:p>
            <a:pPr defTabSz="457200">
              <a:defRPr sz="1200">
                <a:latin typeface="Helvetica"/>
                <a:ea typeface="Helvetica"/>
                <a:cs typeface="Helvetica"/>
                <a:sym typeface="Helvetica"/>
              </a:defRPr>
            </a:pPr>
            <a:r>
              <a:t>•	Prophesy and promise and sacrifice fulfilled!</a:t>
            </a:r>
          </a:p>
          <a:p>
            <a:pPr defTabSz="457200">
              <a:defRPr sz="1200">
                <a:latin typeface="Helvetica"/>
                <a:ea typeface="Helvetica"/>
                <a:cs typeface="Helvetica"/>
                <a:sym typeface="Helvetica"/>
              </a:defRPr>
            </a:pPr>
            <a:r>
              <a:t>•	God makes the BIG move and raises Him from the dead and starts the church era</a:t>
            </a:r>
          </a:p>
          <a:p>
            <a:pPr defTabSz="457200">
              <a:defRPr sz="1200">
                <a:latin typeface="Helvetica"/>
                <a:ea typeface="Helvetica"/>
                <a:cs typeface="Helvetica"/>
                <a:sym typeface="Helvetica"/>
              </a:defRPr>
            </a:pPr>
            <a:r>
              <a:t>•	Satan counters that by setting out to rob, kill and destroy spiritual life</a:t>
            </a:r>
          </a:p>
          <a:p>
            <a:pPr defTabSz="457200">
              <a:defRPr sz="1200">
                <a:latin typeface="Helvetica"/>
                <a:ea typeface="Helvetica"/>
                <a:cs typeface="Helvetica"/>
                <a:sym typeface="Helvetica"/>
              </a:defRPr>
            </a:pPr>
            <a:r>
              <a:t>•	God counters that by providing a Helper and giving us Armor</a:t>
            </a:r>
          </a:p>
          <a:p>
            <a:pPr defTabSz="457200">
              <a:defRPr sz="1200">
                <a:latin typeface="Helvetica"/>
                <a:ea typeface="Helvetica"/>
                <a:cs typeface="Helvetica"/>
                <a:sym typeface="Helvetica"/>
              </a:defRPr>
            </a:pPr>
            <a:r>
              <a:t>•	And the battle continues…</a:t>
            </a:r>
          </a:p>
          <a:p>
            <a:pPr defTabSz="457200">
              <a:defRPr sz="1200">
                <a:latin typeface="Helvetica"/>
                <a:ea typeface="Helvetica"/>
                <a:cs typeface="Helvetica"/>
                <a:sym typeface="Helvetica"/>
              </a:defRPr>
            </a:pPr>
            <a:r>
              <a:t>ok... it’s football season....</a:t>
            </a:r>
          </a:p>
        </p:txBody>
      </p:sp>
    </p:spTree>
    <p:extLst>
      <p:ext uri="{BB962C8B-B14F-4D97-AF65-F5344CB8AC3E}">
        <p14:creationId xmlns:p14="http://schemas.microsoft.com/office/powerpoint/2010/main" val="17840474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Shape 334"/>
          <p:cNvSpPr>
            <a:spLocks noGrp="1" noRot="1" noChangeAspect="1"/>
          </p:cNvSpPr>
          <p:nvPr>
            <p:ph type="sldImg"/>
          </p:nvPr>
        </p:nvSpPr>
        <p:spPr>
          <a:prstGeom prst="rect">
            <a:avLst/>
          </a:prstGeom>
        </p:spPr>
        <p:txBody>
          <a:bodyPr/>
          <a:lstStyle/>
          <a:p>
            <a:endParaRPr/>
          </a:p>
        </p:txBody>
      </p:sp>
      <p:sp>
        <p:nvSpPr>
          <p:cNvPr id="335" name="Shape 335"/>
          <p:cNvSpPr>
            <a:spLocks noGrp="1"/>
          </p:cNvSpPr>
          <p:nvPr>
            <p:ph type="body" sz="quarter" idx="1"/>
          </p:nvPr>
        </p:nvSpPr>
        <p:spPr>
          <a:prstGeom prst="rect">
            <a:avLst/>
          </a:prstGeom>
        </p:spPr>
        <p:txBody>
          <a:bodyPr/>
          <a:lstStyle/>
          <a:p>
            <a:pPr defTabSz="457200">
              <a:defRPr sz="1200">
                <a:latin typeface="Helvetica"/>
                <a:ea typeface="Helvetica"/>
                <a:cs typeface="Helvetica"/>
                <a:sym typeface="Helvetica"/>
              </a:defRPr>
            </a:pPr>
            <a:r>
              <a:t>FACT</a:t>
            </a:r>
          </a:p>
          <a:p>
            <a:pPr defTabSz="457200">
              <a:defRPr sz="1200">
                <a:latin typeface="Helvetica"/>
                <a:ea typeface="Helvetica"/>
                <a:cs typeface="Helvetica"/>
                <a:sym typeface="Helvetica"/>
              </a:defRPr>
            </a:pPr>
            <a:r>
              <a:t>Nobody enjoys himself more than our God</a:t>
            </a:r>
          </a:p>
          <a:p>
            <a:pPr defTabSz="457200">
              <a:defRPr sz="1200">
                <a:latin typeface="Helvetica"/>
                <a:ea typeface="Helvetica"/>
                <a:cs typeface="Helvetica"/>
                <a:sym typeface="Helvetica"/>
              </a:defRPr>
            </a:pPr>
            <a:r>
              <a:t>	He is into pleasure</a:t>
            </a:r>
          </a:p>
          <a:p>
            <a:pPr defTabSz="457200">
              <a:defRPr sz="1200">
                <a:latin typeface="Helvetica"/>
                <a:ea typeface="Helvetica"/>
                <a:cs typeface="Helvetica"/>
                <a:sym typeface="Helvetica"/>
              </a:defRPr>
            </a:pPr>
            <a:r>
              <a:t>	He created it</a:t>
            </a:r>
          </a:p>
          <a:p>
            <a:pPr defTabSz="457200">
              <a:defRPr sz="1200">
                <a:latin typeface="Helvetica"/>
                <a:ea typeface="Helvetica"/>
                <a:cs typeface="Helvetica"/>
                <a:sym typeface="Helvetica"/>
              </a:defRPr>
            </a:pPr>
            <a:r>
              <a:t>	He soaks in it</a:t>
            </a:r>
          </a:p>
          <a:p>
            <a:pPr defTabSz="457200">
              <a:defRPr sz="1200">
                <a:latin typeface="Helvetica"/>
                <a:ea typeface="Helvetica"/>
                <a:cs typeface="Helvetica"/>
                <a:sym typeface="Helvetica"/>
              </a:defRPr>
            </a:pPr>
            <a:endParaRPr/>
          </a:p>
          <a:p>
            <a:pPr defTabSz="457200">
              <a:defRPr sz="1200">
                <a:latin typeface="Helvetica"/>
                <a:ea typeface="Helvetica"/>
                <a:cs typeface="Helvetica"/>
                <a:sym typeface="Helvetica"/>
              </a:defRPr>
            </a:pPr>
            <a:r>
              <a:t>Look back at chapter 1:</a:t>
            </a:r>
          </a:p>
          <a:p>
            <a:pPr defTabSz="457200">
              <a:defRPr sz="1200">
                <a:latin typeface="Helvetica"/>
                <a:ea typeface="Helvetica"/>
                <a:cs typeface="Helvetica"/>
                <a:sym typeface="Helvetica"/>
              </a:defRPr>
            </a:pPr>
            <a:r>
              <a:t>¬	Created light in the heavens – sat back and said That’s good!</a:t>
            </a:r>
          </a:p>
          <a:p>
            <a:pPr defTabSz="457200">
              <a:defRPr sz="1200">
                <a:latin typeface="Helvetica"/>
                <a:ea typeface="Helvetica"/>
                <a:cs typeface="Helvetica"/>
                <a:sym typeface="Helvetica"/>
              </a:defRPr>
            </a:pPr>
            <a:r>
              <a:t>¬	Separated land and sea – said that is so good</a:t>
            </a:r>
          </a:p>
          <a:p>
            <a:pPr defTabSz="457200">
              <a:defRPr sz="1200">
                <a:latin typeface="Helvetica"/>
                <a:ea typeface="Helvetica"/>
                <a:cs typeface="Helvetica"/>
                <a:sym typeface="Helvetica"/>
              </a:defRPr>
            </a:pPr>
            <a:r>
              <a:t>¬	Created beasts of the field – now that’s is good</a:t>
            </a:r>
          </a:p>
          <a:p>
            <a:pPr defTabSz="457200">
              <a:defRPr sz="1200">
                <a:latin typeface="Helvetica"/>
                <a:ea typeface="Helvetica"/>
                <a:cs typeface="Helvetica"/>
                <a:sym typeface="Helvetica"/>
              </a:defRPr>
            </a:pPr>
            <a:r>
              <a:t>¬	Crated man – now…that is really, really good!</a:t>
            </a:r>
          </a:p>
          <a:p>
            <a:pPr defTabSz="457200">
              <a:defRPr sz="1200">
                <a:latin typeface="Helvetica"/>
                <a:ea typeface="Helvetica"/>
                <a:cs typeface="Helvetica"/>
                <a:sym typeface="Helvetica"/>
              </a:defRPr>
            </a:pPr>
            <a:r>
              <a:t>God enjoys himself – He exists for His own glory</a:t>
            </a:r>
          </a:p>
          <a:p>
            <a:pPr defTabSz="457200">
              <a:defRPr sz="1200">
                <a:latin typeface="Helvetica"/>
                <a:ea typeface="Helvetica"/>
                <a:cs typeface="Helvetica"/>
                <a:sym typeface="Helvetica"/>
              </a:defRPr>
            </a:pPr>
            <a:r>
              <a:t>He creates other things to enjoy Him </a:t>
            </a:r>
          </a:p>
          <a:p>
            <a:pPr defTabSz="457200">
              <a:defRPr sz="1200">
                <a:latin typeface="Helvetica"/>
                <a:ea typeface="Helvetica"/>
                <a:cs typeface="Helvetica"/>
                <a:sym typeface="Helvetica"/>
              </a:defRPr>
            </a:pPr>
            <a:r>
              <a:t>Any man who is a miserable Christian means he has lied to himself or someone has lied to him regarding what our relationship[ with God consists of.</a:t>
            </a:r>
          </a:p>
          <a:p>
            <a:pPr defTabSz="457200">
              <a:defRPr sz="1200">
                <a:latin typeface="Helvetica"/>
                <a:ea typeface="Helvetica"/>
                <a:cs typeface="Helvetica"/>
                <a:sym typeface="Helvetica"/>
              </a:defRPr>
            </a:pPr>
            <a:r>
              <a:t>What Satan attempts to do is fan the distortion and change the equation… he says the best pleasure is apart from God.</a:t>
            </a:r>
          </a:p>
          <a:p>
            <a:pPr defTabSz="457200">
              <a:defRPr sz="1200">
                <a:latin typeface="Helvetica"/>
                <a:ea typeface="Helvetica"/>
                <a:cs typeface="Helvetica"/>
                <a:sym typeface="Helvetica"/>
              </a:defRPr>
            </a:pPr>
            <a:r>
              <a:t>Eve sees the tree thru new lenses and she feels it... </a:t>
            </a:r>
          </a:p>
          <a:p>
            <a:pPr defTabSz="457200">
              <a:defRPr sz="1200">
                <a:latin typeface="Helvetica"/>
                <a:ea typeface="Helvetica"/>
                <a:cs typeface="Helvetica"/>
                <a:sym typeface="Helvetica"/>
              </a:defRPr>
            </a:pPr>
            <a:r>
              <a:t>Delights in the thought of it... Desires it.</a:t>
            </a:r>
          </a:p>
          <a:p>
            <a:pPr defTabSz="457200">
              <a:defRPr sz="1200">
                <a:latin typeface="Helvetica"/>
                <a:ea typeface="Helvetica"/>
                <a:cs typeface="Helvetica"/>
                <a:sym typeface="Helvetica"/>
              </a:defRPr>
            </a:pPr>
            <a:endParaRPr/>
          </a:p>
          <a:p>
            <a:pPr lvl="1" defTabSz="457200">
              <a:defRPr sz="1200">
                <a:latin typeface="Helvetica"/>
                <a:ea typeface="Helvetica"/>
                <a:cs typeface="Helvetica"/>
                <a:sym typeface="Helvetica"/>
              </a:defRPr>
            </a:pPr>
            <a:r>
              <a:t>Feelings are real, they are important…  they are critical.  God made us to feel and to have emotion.  He did not create us to be robotic… He expects us to feel.</a:t>
            </a:r>
          </a:p>
          <a:p>
            <a:pPr lvl="1" defTabSz="457200">
              <a:defRPr sz="1200">
                <a:latin typeface="Helvetica"/>
                <a:ea typeface="Helvetica"/>
                <a:cs typeface="Helvetica"/>
                <a:sym typeface="Helvetica"/>
              </a:defRPr>
            </a:pPr>
            <a:r>
              <a:t>But...feelings have no intellect.  Feelings do not provide logic.  Feelings are real and powerful, but they in fact can be very dumb.  Feeling react without EXAMPLE:  If we aren’t careful, in business our feelings can get us in trouble. When a person looks at their to-do list and only does what they feel like doing; this more than likely will not lead to success.  When a person looks at their to-do list and tackles the most important things whether they feel like it or not, our non-intellectual feeling follow and before we know it we are feeling a positive sense of meaningful accomplishment. </a:t>
            </a:r>
          </a:p>
          <a:p>
            <a:pPr defTabSz="457200">
              <a:defRPr sz="1200">
                <a:latin typeface="Helvetica"/>
                <a:ea typeface="Helvetica"/>
                <a:cs typeface="Helvetica"/>
                <a:sym typeface="Helvetica"/>
              </a:defRPr>
            </a:pPr>
            <a:r>
              <a:t>...Feelings need to be the caboose, not the engine.</a:t>
            </a:r>
          </a:p>
          <a:p>
            <a:pPr defTabSz="457200">
              <a:defRPr sz="1200">
                <a:latin typeface="Helvetica"/>
                <a:ea typeface="Helvetica"/>
                <a:cs typeface="Helvetica"/>
                <a:sym typeface="Helvetica"/>
              </a:defRPr>
            </a:pPr>
            <a:r>
              <a:t>What Satan did in the Garden with Ev was put feelings into the engine position and truth in the caboose position.</a:t>
            </a:r>
          </a:p>
          <a:p>
            <a:pPr defTabSz="457200">
              <a:defRPr sz="1200">
                <a:latin typeface="Helvetica"/>
                <a:ea typeface="Helvetica"/>
                <a:cs typeface="Helvetica"/>
                <a:sym typeface="Helvetica"/>
              </a:defRPr>
            </a:pPr>
            <a:r>
              <a:t>...Most of the things we do that get us in trouble are based on how we feel.</a:t>
            </a:r>
          </a:p>
          <a:p>
            <a:pPr lvl="1" defTabSz="457200">
              <a:defRPr sz="1200">
                <a:latin typeface="Helvetica"/>
                <a:ea typeface="Helvetica"/>
                <a:cs typeface="Helvetica"/>
                <a:sym typeface="Helvetica"/>
              </a:defRPr>
            </a:pPr>
            <a:endParaRPr/>
          </a:p>
          <a:p>
            <a:pPr defTabSz="457200">
              <a:defRPr sz="1200">
                <a:latin typeface="Helvetica"/>
                <a:ea typeface="Helvetica"/>
                <a:cs typeface="Helvetica"/>
                <a:sym typeface="Helvetica"/>
              </a:defRPr>
            </a:pPr>
            <a:r>
              <a:t>Satan got Eve to debate God’s Word and then got her feelings mixed in there.</a:t>
            </a:r>
          </a:p>
          <a:p>
            <a:pPr defTabSz="457200">
              <a:defRPr sz="1200">
                <a:latin typeface="Helvetica"/>
                <a:ea typeface="Helvetica"/>
                <a:cs typeface="Helvetica"/>
                <a:sym typeface="Helvetica"/>
              </a:defRPr>
            </a:pPr>
            <a:r>
              <a:t>...How many of you have major regrets?  Everyone does.</a:t>
            </a:r>
          </a:p>
          <a:p>
            <a:pPr defTabSz="457200">
              <a:defRPr sz="1200">
                <a:latin typeface="Helvetica"/>
                <a:ea typeface="Helvetica"/>
                <a:cs typeface="Helvetica"/>
                <a:sym typeface="Helvetica"/>
              </a:defRPr>
            </a:pPr>
            <a:r>
              <a:t>How many of your regrets are related to your feelings getting in the way?  When feelings become the engine instead of the caboose regret follows?</a:t>
            </a:r>
          </a:p>
          <a:p>
            <a:pPr defTabSz="457200">
              <a:defRPr sz="1200">
                <a:latin typeface="Helvetica"/>
                <a:ea typeface="Helvetica"/>
                <a:cs typeface="Helvetica"/>
                <a:sym typeface="Helvetica"/>
              </a:defRPr>
            </a:pPr>
            <a:r>
              <a:t>--Pornography has become a major issue with men</a:t>
            </a:r>
          </a:p>
          <a:p>
            <a:pPr defTabSz="457200">
              <a:defRPr sz="1200">
                <a:latin typeface="Helvetica"/>
                <a:ea typeface="Helvetica"/>
                <a:cs typeface="Helvetica"/>
                <a:sym typeface="Helvetica"/>
              </a:defRPr>
            </a:pPr>
            <a:r>
              <a:t>It’s available, it’s easy to access, it feels good, its real</a:t>
            </a:r>
          </a:p>
          <a:p>
            <a:pPr defTabSz="457200">
              <a:defRPr sz="1200">
                <a:latin typeface="Helvetica"/>
                <a:ea typeface="Helvetica"/>
                <a:cs typeface="Helvetica"/>
                <a:sym typeface="Helvetica"/>
              </a:defRPr>
            </a:pPr>
            <a:r>
              <a:t>But here is something Satan wont tell us</a:t>
            </a:r>
          </a:p>
          <a:p>
            <a:pPr defTabSz="457200">
              <a:defRPr sz="1200">
                <a:latin typeface="Helvetica"/>
                <a:ea typeface="Helvetica"/>
                <a:cs typeface="Helvetica"/>
                <a:sym typeface="Helvetica"/>
              </a:defRPr>
            </a:pPr>
            <a:r>
              <a:t>You are delusional</a:t>
            </a:r>
          </a:p>
          <a:p>
            <a:pPr defTabSz="457200">
              <a:defRPr sz="1200">
                <a:latin typeface="Helvetica"/>
                <a:ea typeface="Helvetica"/>
                <a:cs typeface="Helvetica"/>
                <a:sym typeface="Helvetica"/>
              </a:defRPr>
            </a:pPr>
            <a:r>
              <a:t>You will think that you are in control of it</a:t>
            </a:r>
          </a:p>
          <a:p>
            <a:pPr defTabSz="457200">
              <a:defRPr sz="1200">
                <a:latin typeface="Helvetica"/>
                <a:ea typeface="Helvetica"/>
                <a:cs typeface="Helvetica"/>
                <a:sym typeface="Helvetica"/>
              </a:defRPr>
            </a:pPr>
            <a:r>
              <a:t>Sin creates that illusion</a:t>
            </a:r>
          </a:p>
          <a:p>
            <a:pPr defTabSz="457200">
              <a:defRPr sz="1200">
                <a:latin typeface="Helvetica"/>
                <a:ea typeface="Helvetica"/>
                <a:cs typeface="Helvetica"/>
                <a:sym typeface="Helvetica"/>
              </a:defRPr>
            </a:pPr>
            <a:r>
              <a:t>You will control it for a while until all of a sudden it controls you </a:t>
            </a:r>
          </a:p>
          <a:p>
            <a:pPr defTabSz="457200">
              <a:defRPr sz="1200">
                <a:latin typeface="Helvetica"/>
                <a:ea typeface="Helvetica"/>
                <a:cs typeface="Helvetica"/>
                <a:sym typeface="Helvetica"/>
              </a:defRPr>
            </a:pPr>
            <a:r>
              <a:t>You decided to play with sun and suddenly sin starts playing with you</a:t>
            </a:r>
          </a:p>
          <a:p>
            <a:pPr defTabSz="457200">
              <a:defRPr sz="1200">
                <a:latin typeface="Helvetica"/>
                <a:ea typeface="Helvetica"/>
                <a:cs typeface="Helvetica"/>
                <a:sym typeface="Helvetica"/>
              </a:defRPr>
            </a:pPr>
            <a:r>
              <a:t>It will control you</a:t>
            </a:r>
          </a:p>
          <a:p>
            <a:pPr defTabSz="457200">
              <a:defRPr sz="1200">
                <a:latin typeface="Helvetica"/>
                <a:ea typeface="Helvetica"/>
                <a:cs typeface="Helvetica"/>
                <a:sym typeface="Helvetica"/>
              </a:defRPr>
            </a:pPr>
            <a:r>
              <a:t>Addiction is never a plan</a:t>
            </a:r>
          </a:p>
        </p:txBody>
      </p:sp>
    </p:spTree>
    <p:extLst>
      <p:ext uri="{BB962C8B-B14F-4D97-AF65-F5344CB8AC3E}">
        <p14:creationId xmlns:p14="http://schemas.microsoft.com/office/powerpoint/2010/main" val="31981018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Shape 338"/>
          <p:cNvSpPr>
            <a:spLocks noGrp="1" noRot="1" noChangeAspect="1"/>
          </p:cNvSpPr>
          <p:nvPr>
            <p:ph type="sldImg"/>
          </p:nvPr>
        </p:nvSpPr>
        <p:spPr>
          <a:prstGeom prst="rect">
            <a:avLst/>
          </a:prstGeom>
        </p:spPr>
        <p:txBody>
          <a:bodyPr/>
          <a:lstStyle/>
          <a:p>
            <a:endParaRPr/>
          </a:p>
        </p:txBody>
      </p:sp>
      <p:sp>
        <p:nvSpPr>
          <p:cNvPr id="339" name="Shape 339"/>
          <p:cNvSpPr>
            <a:spLocks noGrp="1"/>
          </p:cNvSpPr>
          <p:nvPr>
            <p:ph type="body" sz="quarter" idx="1"/>
          </p:nvPr>
        </p:nvSpPr>
        <p:spPr>
          <a:prstGeom prst="rect">
            <a:avLst/>
          </a:prstGeom>
        </p:spPr>
        <p:txBody>
          <a:bodyPr/>
          <a:lstStyle/>
          <a:p>
            <a:pPr defTabSz="457200">
              <a:defRPr sz="1200">
                <a:latin typeface="Helvetica"/>
                <a:ea typeface="Helvetica"/>
                <a:cs typeface="Helvetica"/>
                <a:sym typeface="Helvetica"/>
              </a:defRPr>
            </a:pPr>
            <a:r>
              <a:t>Sin is a high cost enterprise wrapped in feel-good pleasure.</a:t>
            </a:r>
          </a:p>
          <a:p>
            <a:pPr defTabSz="457200">
              <a:defRPr sz="1200">
                <a:latin typeface="Helvetica"/>
                <a:ea typeface="Helvetica"/>
                <a:cs typeface="Helvetica"/>
                <a:sym typeface="Helvetica"/>
              </a:defRPr>
            </a:pPr>
            <a:endParaRPr/>
          </a:p>
          <a:p>
            <a:pPr defTabSz="457200">
              <a:defRPr sz="1200">
                <a:latin typeface="Helvetica"/>
                <a:ea typeface="Helvetica"/>
                <a:cs typeface="Helvetica"/>
                <a:sym typeface="Helvetica"/>
              </a:defRPr>
            </a:pPr>
            <a:r>
              <a:t>He says if it feels good do it – but doesn’t talk about the rest of the story.</a:t>
            </a:r>
          </a:p>
        </p:txBody>
      </p:sp>
    </p:spTree>
    <p:extLst>
      <p:ext uri="{BB962C8B-B14F-4D97-AF65-F5344CB8AC3E}">
        <p14:creationId xmlns:p14="http://schemas.microsoft.com/office/powerpoint/2010/main" val="1677684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Shape 343"/>
          <p:cNvSpPr>
            <a:spLocks noGrp="1" noRot="1" noChangeAspect="1"/>
          </p:cNvSpPr>
          <p:nvPr>
            <p:ph type="sldImg"/>
          </p:nvPr>
        </p:nvSpPr>
        <p:spPr>
          <a:prstGeom prst="rect">
            <a:avLst/>
          </a:prstGeom>
        </p:spPr>
        <p:txBody>
          <a:bodyPr/>
          <a:lstStyle/>
          <a:p>
            <a:endParaRPr/>
          </a:p>
        </p:txBody>
      </p:sp>
      <p:sp>
        <p:nvSpPr>
          <p:cNvPr id="344" name="Shape 344"/>
          <p:cNvSpPr>
            <a:spLocks noGrp="1"/>
          </p:cNvSpPr>
          <p:nvPr>
            <p:ph type="body" sz="quarter" idx="1"/>
          </p:nvPr>
        </p:nvSpPr>
        <p:spPr>
          <a:prstGeom prst="rect">
            <a:avLst/>
          </a:prstGeom>
        </p:spPr>
        <p:txBody>
          <a:bodyPr/>
          <a:lstStyle/>
          <a:p>
            <a:pPr defTabSz="457200">
              <a:defRPr sz="1200">
                <a:latin typeface="Helvetica"/>
                <a:ea typeface="Helvetica"/>
                <a:cs typeface="Helvetica"/>
                <a:sym typeface="Helvetica"/>
              </a:defRPr>
            </a:pPr>
            <a:r>
              <a:t>Do we respect God’s holiness?</a:t>
            </a:r>
          </a:p>
          <a:p>
            <a:pPr defTabSz="457200">
              <a:defRPr sz="1200">
                <a:latin typeface="Helvetica"/>
                <a:ea typeface="Helvetica"/>
                <a:cs typeface="Helvetica"/>
                <a:sym typeface="Helvetica"/>
              </a:defRPr>
            </a:pPr>
            <a:r>
              <a:t>A centerpiece of God’s character is His holiness.</a:t>
            </a:r>
          </a:p>
          <a:p>
            <a:pPr defTabSz="457200">
              <a:defRPr sz="1200">
                <a:latin typeface="Helvetica"/>
                <a:ea typeface="Helvetica"/>
                <a:cs typeface="Helvetica"/>
                <a:sym typeface="Helvetica"/>
              </a:defRPr>
            </a:pPr>
            <a:r>
              <a:t>Obedience respects His holiness</a:t>
            </a:r>
          </a:p>
          <a:p>
            <a:pPr defTabSz="457200">
              <a:defRPr sz="1200">
                <a:latin typeface="Helvetica"/>
                <a:ea typeface="Helvetica"/>
                <a:cs typeface="Helvetica"/>
                <a:sym typeface="Helvetica"/>
              </a:defRPr>
            </a:pPr>
            <a:endParaRPr/>
          </a:p>
          <a:p>
            <a:pPr defTabSz="457200">
              <a:defRPr sz="1200">
                <a:latin typeface="Helvetica"/>
                <a:ea typeface="Helvetica"/>
                <a:cs typeface="Helvetica"/>
                <a:sym typeface="Helvetica"/>
              </a:defRPr>
            </a:pPr>
            <a:r>
              <a:t>When we get to heaven…</a:t>
            </a:r>
          </a:p>
          <a:p>
            <a:pPr defTabSz="457200">
              <a:defRPr sz="1200">
                <a:latin typeface="Helvetica"/>
                <a:ea typeface="Helvetica"/>
                <a:cs typeface="Helvetica"/>
                <a:sym typeface="Helvetica"/>
              </a:defRPr>
            </a:pPr>
            <a:r>
              <a:t>It is the uninterrupted enjoyment of God</a:t>
            </a:r>
          </a:p>
          <a:p>
            <a:pPr defTabSz="457200">
              <a:defRPr sz="1200">
                <a:latin typeface="Helvetica"/>
                <a:ea typeface="Helvetica"/>
                <a:cs typeface="Helvetica"/>
                <a:sym typeface="Helvetica"/>
              </a:defRPr>
            </a:pPr>
            <a:r>
              <a:t>Every day and minute will be exuberant.</a:t>
            </a:r>
          </a:p>
          <a:p>
            <a:pPr defTabSz="457200">
              <a:defRPr sz="1200">
                <a:latin typeface="Helvetica"/>
                <a:ea typeface="Helvetica"/>
                <a:cs typeface="Helvetica"/>
                <a:sym typeface="Helvetica"/>
              </a:defRPr>
            </a:pPr>
            <a:endParaRPr/>
          </a:p>
          <a:p>
            <a:pPr defTabSz="457200">
              <a:defRPr sz="1200">
                <a:latin typeface="Helvetica"/>
                <a:ea typeface="Helvetica"/>
                <a:cs typeface="Helvetica"/>
                <a:sym typeface="Helvetica"/>
              </a:defRPr>
            </a:pPr>
            <a:r>
              <a:t>God doesn’t make us wait until heaven to enjoy Him</a:t>
            </a:r>
          </a:p>
          <a:p>
            <a:pPr defTabSz="457200">
              <a:defRPr sz="1200">
                <a:latin typeface="Helvetica"/>
                <a:ea typeface="Helvetica"/>
                <a:cs typeface="Helvetica"/>
                <a:sym typeface="Helvetica"/>
              </a:defRPr>
            </a:pPr>
            <a:r>
              <a:t>Jesus came so we would have life and have it more abundantly</a:t>
            </a:r>
          </a:p>
          <a:p>
            <a:pPr defTabSz="457200">
              <a:defRPr sz="1200">
                <a:latin typeface="Helvetica"/>
                <a:ea typeface="Helvetica"/>
                <a:cs typeface="Helvetica"/>
                <a:sym typeface="Helvetica"/>
              </a:defRPr>
            </a:pPr>
            <a:endParaRPr/>
          </a:p>
          <a:p>
            <a:pPr defTabSz="457200">
              <a:defRPr sz="1200">
                <a:latin typeface="Helvetica"/>
                <a:ea typeface="Helvetica"/>
                <a:cs typeface="Helvetica"/>
                <a:sym typeface="Helvetica"/>
              </a:defRPr>
            </a:pPr>
            <a:endParaRPr/>
          </a:p>
        </p:txBody>
      </p:sp>
    </p:spTree>
    <p:extLst>
      <p:ext uri="{BB962C8B-B14F-4D97-AF65-F5344CB8AC3E}">
        <p14:creationId xmlns:p14="http://schemas.microsoft.com/office/powerpoint/2010/main" val="40018322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Shape 348"/>
          <p:cNvSpPr>
            <a:spLocks noGrp="1" noRot="1" noChangeAspect="1"/>
          </p:cNvSpPr>
          <p:nvPr>
            <p:ph type="sldImg"/>
          </p:nvPr>
        </p:nvSpPr>
        <p:spPr>
          <a:prstGeom prst="rect">
            <a:avLst/>
          </a:prstGeom>
        </p:spPr>
        <p:txBody>
          <a:bodyPr/>
          <a:lstStyle/>
          <a:p>
            <a:endParaRPr/>
          </a:p>
        </p:txBody>
      </p:sp>
      <p:sp>
        <p:nvSpPr>
          <p:cNvPr id="349" name="Shape 349"/>
          <p:cNvSpPr>
            <a:spLocks noGrp="1"/>
          </p:cNvSpPr>
          <p:nvPr>
            <p:ph type="body" sz="quarter" idx="1"/>
          </p:nvPr>
        </p:nvSpPr>
        <p:spPr>
          <a:prstGeom prst="rect">
            <a:avLst/>
          </a:prstGeom>
        </p:spPr>
        <p:txBody>
          <a:bodyPr/>
          <a:lstStyle/>
          <a:p>
            <a:pPr defTabSz="457200">
              <a:defRPr sz="1200">
                <a:latin typeface="Helvetica"/>
                <a:ea typeface="Helvetica"/>
                <a:cs typeface="Helvetica"/>
                <a:sym typeface="Helvetica"/>
              </a:defRPr>
            </a:pPr>
            <a:r>
              <a:t>Why did Moses do this?  Super spiritual?</a:t>
            </a:r>
          </a:p>
          <a:p>
            <a:pPr defTabSz="457200">
              <a:defRPr sz="1200">
                <a:latin typeface="Helvetica"/>
                <a:ea typeface="Helvetica"/>
                <a:cs typeface="Helvetica"/>
                <a:sym typeface="Helvetica"/>
              </a:defRPr>
            </a:pPr>
            <a:r>
              <a:t>No… logic trumped his feelings</a:t>
            </a:r>
          </a:p>
          <a:p>
            <a:pPr defTabSz="457200">
              <a:defRPr sz="1200">
                <a:latin typeface="Helvetica"/>
                <a:ea typeface="Helvetica"/>
                <a:cs typeface="Helvetica"/>
                <a:sym typeface="Helvetica"/>
              </a:defRPr>
            </a:pPr>
            <a:endParaRPr/>
          </a:p>
          <a:p>
            <a:pPr defTabSz="457200">
              <a:defRPr sz="1200">
                <a:latin typeface="Helvetica"/>
                <a:ea typeface="Helvetica"/>
                <a:cs typeface="Helvetica"/>
                <a:sym typeface="Helvetica"/>
              </a:defRPr>
            </a:pPr>
            <a:r>
              <a:t>----</a:t>
            </a:r>
          </a:p>
          <a:p>
            <a:pPr defTabSz="457200">
              <a:defRPr sz="1200">
                <a:latin typeface="Helvetica"/>
                <a:ea typeface="Helvetica"/>
                <a:cs typeface="Helvetica"/>
                <a:sym typeface="Helvetica"/>
              </a:defRPr>
            </a:pPr>
            <a:r>
              <a:t>Without this decision we would have never heard of Moses</a:t>
            </a:r>
          </a:p>
        </p:txBody>
      </p:sp>
    </p:spTree>
    <p:extLst>
      <p:ext uri="{BB962C8B-B14F-4D97-AF65-F5344CB8AC3E}">
        <p14:creationId xmlns:p14="http://schemas.microsoft.com/office/powerpoint/2010/main" val="20519278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Shape 353"/>
          <p:cNvSpPr>
            <a:spLocks noGrp="1" noRot="1" noChangeAspect="1"/>
          </p:cNvSpPr>
          <p:nvPr>
            <p:ph type="sldImg"/>
          </p:nvPr>
        </p:nvSpPr>
        <p:spPr>
          <a:prstGeom prst="rect">
            <a:avLst/>
          </a:prstGeom>
        </p:spPr>
        <p:txBody>
          <a:bodyPr/>
          <a:lstStyle/>
          <a:p>
            <a:endParaRPr/>
          </a:p>
        </p:txBody>
      </p:sp>
      <p:sp>
        <p:nvSpPr>
          <p:cNvPr id="354" name="Shape 354"/>
          <p:cNvSpPr>
            <a:spLocks noGrp="1"/>
          </p:cNvSpPr>
          <p:nvPr>
            <p:ph type="body" sz="quarter" idx="1"/>
          </p:nvPr>
        </p:nvSpPr>
        <p:spPr>
          <a:prstGeom prst="rect">
            <a:avLst/>
          </a:prstGeom>
        </p:spPr>
        <p:txBody>
          <a:bodyPr/>
          <a:lstStyle/>
          <a:p>
            <a:pPr marR="457200" defTabSz="457200">
              <a:defRPr sz="1200">
                <a:latin typeface="Verdana"/>
                <a:ea typeface="Verdana"/>
                <a:cs typeface="Verdana"/>
                <a:sym typeface="Verdana"/>
              </a:defRPr>
            </a:pPr>
            <a:r>
              <a:t>Temporary pleasure vs. eternal pleasure.</a:t>
            </a:r>
          </a:p>
          <a:p>
            <a:pPr marR="457200" defTabSz="457200">
              <a:defRPr sz="1200">
                <a:latin typeface="Verdana"/>
                <a:ea typeface="Verdana"/>
                <a:cs typeface="Verdana"/>
                <a:sym typeface="Verdana"/>
              </a:defRPr>
            </a:pPr>
            <a:r>
              <a:t>What do you chose? What do you believe?</a:t>
            </a:r>
          </a:p>
          <a:p>
            <a:pPr marR="457200" defTabSz="457200">
              <a:defRPr sz="1200">
                <a:latin typeface="Verdana"/>
                <a:ea typeface="Verdana"/>
                <a:cs typeface="Verdana"/>
                <a:sym typeface="Verdana"/>
              </a:defRPr>
            </a:pPr>
            <a:endParaRPr/>
          </a:p>
          <a:p>
            <a:pPr marR="457200" defTabSz="457200">
              <a:defRPr sz="1200">
                <a:latin typeface="Verdana"/>
                <a:ea typeface="Verdana"/>
                <a:cs typeface="Verdana"/>
                <a:sym typeface="Verdana"/>
              </a:defRPr>
            </a:pPr>
            <a:r>
              <a:t>What we need today is men who have the guts to believe that following God has pleasure and fulfillment </a:t>
            </a:r>
          </a:p>
          <a:p>
            <a:pPr marR="457200" defTabSz="457200">
              <a:defRPr sz="1200">
                <a:latin typeface="Verdana"/>
                <a:ea typeface="Verdana"/>
                <a:cs typeface="Verdana"/>
                <a:sym typeface="Verdana"/>
              </a:defRPr>
            </a:pPr>
            <a:r>
              <a:t>that the world cannot give and </a:t>
            </a:r>
          </a:p>
          <a:p>
            <a:pPr marR="457200" defTabSz="457200">
              <a:defRPr sz="1200">
                <a:latin typeface="Verdana"/>
                <a:ea typeface="Verdana"/>
                <a:cs typeface="Verdana"/>
                <a:sym typeface="Verdana"/>
              </a:defRPr>
            </a:pPr>
            <a:r>
              <a:t>we can then teach this to our children and family and friends…</a:t>
            </a:r>
          </a:p>
        </p:txBody>
      </p:sp>
    </p:spTree>
    <p:extLst>
      <p:ext uri="{BB962C8B-B14F-4D97-AF65-F5344CB8AC3E}">
        <p14:creationId xmlns:p14="http://schemas.microsoft.com/office/powerpoint/2010/main" val="5673061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 name="Shape 360"/>
          <p:cNvSpPr>
            <a:spLocks noGrp="1" noRot="1" noChangeAspect="1"/>
          </p:cNvSpPr>
          <p:nvPr>
            <p:ph type="sldImg"/>
          </p:nvPr>
        </p:nvSpPr>
        <p:spPr>
          <a:prstGeom prst="rect">
            <a:avLst/>
          </a:prstGeom>
        </p:spPr>
        <p:txBody>
          <a:bodyPr/>
          <a:lstStyle/>
          <a:p>
            <a:endParaRPr/>
          </a:p>
        </p:txBody>
      </p:sp>
      <p:sp>
        <p:nvSpPr>
          <p:cNvPr id="361" name="Shape 361"/>
          <p:cNvSpPr>
            <a:spLocks noGrp="1"/>
          </p:cNvSpPr>
          <p:nvPr>
            <p:ph type="body" sz="quarter" idx="1"/>
          </p:nvPr>
        </p:nvSpPr>
        <p:spPr>
          <a:prstGeom prst="rect">
            <a:avLst/>
          </a:prstGeom>
        </p:spPr>
        <p:txBody>
          <a:bodyPr/>
          <a:lstStyle/>
          <a:p>
            <a:pPr defTabSz="457200">
              <a:defRPr sz="1200">
                <a:latin typeface="Helvetica"/>
                <a:ea typeface="Helvetica"/>
                <a:cs typeface="Helvetica"/>
                <a:sym typeface="Helvetica"/>
              </a:defRPr>
            </a:pPr>
            <a:r>
              <a:t>By the blood of the lamb – work of Jesus on the cross</a:t>
            </a:r>
          </a:p>
          <a:p>
            <a:pPr defTabSz="457200">
              <a:defRPr sz="1200">
                <a:latin typeface="Helvetica"/>
                <a:ea typeface="Helvetica"/>
                <a:cs typeface="Helvetica"/>
                <a:sym typeface="Helvetica"/>
              </a:defRPr>
            </a:pPr>
            <a:r>
              <a:t>Word of their testimony – publicly connected to the work of Christ</a:t>
            </a:r>
          </a:p>
          <a:p>
            <a:pPr defTabSz="457200">
              <a:defRPr sz="1200">
                <a:latin typeface="Helvetica"/>
                <a:ea typeface="Helvetica"/>
                <a:cs typeface="Helvetica"/>
                <a:sym typeface="Helvetica"/>
              </a:defRPr>
            </a:pPr>
            <a:r>
              <a:t>Did not love their life even unto death – they died to themselves ...Christ became their life.</a:t>
            </a:r>
          </a:p>
          <a:p>
            <a:pPr defTabSz="457200">
              <a:defRPr sz="1200">
                <a:latin typeface="Helvetica"/>
                <a:ea typeface="Helvetica"/>
                <a:cs typeface="Helvetica"/>
                <a:sym typeface="Helvetica"/>
              </a:defRPr>
            </a:pPr>
            <a:r>
              <a:t>Before we go forward… let’s get some perspective.</a:t>
            </a:r>
          </a:p>
          <a:p>
            <a:pPr defTabSz="457200">
              <a:defRPr sz="1200">
                <a:latin typeface="Helvetica"/>
                <a:ea typeface="Helvetica"/>
                <a:cs typeface="Helvetica"/>
                <a:sym typeface="Helvetica"/>
              </a:defRPr>
            </a:pPr>
            <a:r>
              <a:t>If we decide to go on a diet it would not do us a lot of good to concentrate on Fried Chicken, Ice Cream, donuts and Chocolate cake.</a:t>
            </a:r>
          </a:p>
          <a:p>
            <a:pPr defTabSz="457200">
              <a:defRPr sz="1200">
                <a:latin typeface="Helvetica"/>
                <a:ea typeface="Helvetica"/>
                <a:cs typeface="Helvetica"/>
                <a:sym typeface="Helvetica"/>
              </a:defRPr>
            </a:pPr>
            <a:r>
              <a:t>By the blood of the lamb – work of Jesus on the cross</a:t>
            </a:r>
          </a:p>
          <a:p>
            <a:pPr defTabSz="457200">
              <a:defRPr sz="1200">
                <a:latin typeface="Helvetica"/>
                <a:ea typeface="Helvetica"/>
                <a:cs typeface="Helvetica"/>
                <a:sym typeface="Helvetica"/>
              </a:defRPr>
            </a:pPr>
            <a:r>
              <a:t>Word of their testimony – publicly connected to the work of Christ</a:t>
            </a:r>
          </a:p>
          <a:p>
            <a:pPr defTabSz="457200">
              <a:defRPr sz="1200">
                <a:latin typeface="Helvetica"/>
                <a:ea typeface="Helvetica"/>
                <a:cs typeface="Helvetica"/>
                <a:sym typeface="Helvetica"/>
              </a:defRPr>
            </a:pPr>
            <a:r>
              <a:t>Did not love their life even unto death – they died to themselves</a:t>
            </a:r>
          </a:p>
          <a:p>
            <a:pPr defTabSz="457200">
              <a:defRPr sz="1200">
                <a:latin typeface="Helvetica"/>
                <a:ea typeface="Helvetica"/>
                <a:cs typeface="Helvetica"/>
                <a:sym typeface="Helvetica"/>
              </a:defRPr>
            </a:pPr>
            <a:r>
              <a:t>Christ became their life.</a:t>
            </a:r>
          </a:p>
          <a:p>
            <a:pPr defTabSz="457200">
              <a:defRPr sz="1200">
                <a:latin typeface="Helvetica"/>
                <a:ea typeface="Helvetica"/>
                <a:cs typeface="Helvetica"/>
                <a:sym typeface="Helvetica"/>
              </a:defRPr>
            </a:pPr>
            <a:r>
              <a:t>Before we go forward… let’s get some perspective.</a:t>
            </a:r>
          </a:p>
          <a:p>
            <a:pPr defTabSz="457200">
              <a:defRPr sz="1200">
                <a:latin typeface="Helvetica"/>
                <a:ea typeface="Helvetica"/>
                <a:cs typeface="Helvetica"/>
                <a:sym typeface="Helvetica"/>
              </a:defRPr>
            </a:pPr>
            <a:r>
              <a:t>If we decide to go on a diet it would not do us a lot of good to concentrate on Fried Chicken, Ice Cream, donuts and Chocolate cake.</a:t>
            </a:r>
          </a:p>
          <a:p>
            <a:pPr defTabSz="457200">
              <a:defRPr sz="1200">
                <a:latin typeface="Helvetica"/>
                <a:ea typeface="Helvetica"/>
                <a:cs typeface="Helvetica"/>
                <a:sym typeface="Helvetica"/>
              </a:defRPr>
            </a:pPr>
            <a:r>
              <a:t>We are going to unpack the lies in this IMAX Moment focusing on the fact that victory only comes from God’s truth, His Word, knowing and embracing and quoting His Word with help from the Holy Spirit.</a:t>
            </a:r>
          </a:p>
          <a:p>
            <a:pPr defTabSz="457200">
              <a:defRPr sz="1200">
                <a:latin typeface="Helvetica"/>
                <a:ea typeface="Helvetica"/>
                <a:cs typeface="Helvetica"/>
                <a:sym typeface="Helvetica"/>
              </a:defRPr>
            </a:pPr>
            <a:endParaRPr/>
          </a:p>
        </p:txBody>
      </p:sp>
    </p:spTree>
    <p:extLst>
      <p:ext uri="{BB962C8B-B14F-4D97-AF65-F5344CB8AC3E}">
        <p14:creationId xmlns:p14="http://schemas.microsoft.com/office/powerpoint/2010/main" val="1060017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hape 157"/>
          <p:cNvSpPr>
            <a:spLocks noGrp="1" noRot="1" noChangeAspect="1"/>
          </p:cNvSpPr>
          <p:nvPr>
            <p:ph type="sldImg"/>
          </p:nvPr>
        </p:nvSpPr>
        <p:spPr>
          <a:prstGeom prst="rect">
            <a:avLst/>
          </a:prstGeom>
        </p:spPr>
        <p:txBody>
          <a:bodyPr/>
          <a:lstStyle/>
          <a:p>
            <a:endParaRPr/>
          </a:p>
        </p:txBody>
      </p:sp>
      <p:sp>
        <p:nvSpPr>
          <p:cNvPr id="158" name="Shape 158"/>
          <p:cNvSpPr>
            <a:spLocks noGrp="1"/>
          </p:cNvSpPr>
          <p:nvPr>
            <p:ph type="body" sz="quarter" idx="1"/>
          </p:nvPr>
        </p:nvSpPr>
        <p:spPr>
          <a:prstGeom prst="rect">
            <a:avLst/>
          </a:prstGeom>
        </p:spPr>
        <p:txBody>
          <a:bodyPr/>
          <a:lstStyle/>
          <a:p>
            <a:pPr defTabSz="457200">
              <a:defRPr sz="1200">
                <a:latin typeface="Helvetica"/>
                <a:ea typeface="Helvetica"/>
                <a:cs typeface="Helvetica"/>
                <a:sym typeface="Helvetica"/>
              </a:defRPr>
            </a:pPr>
            <a:r>
              <a:t>It’s football season: </a:t>
            </a:r>
          </a:p>
          <a:p>
            <a:pPr defTabSz="457200">
              <a:defRPr sz="1200">
                <a:latin typeface="Helvetica"/>
                <a:ea typeface="Helvetica"/>
                <a:cs typeface="Helvetica"/>
                <a:sym typeface="Helvetica"/>
              </a:defRPr>
            </a:pPr>
            <a:r>
              <a:t>What is your favorite team?</a:t>
            </a:r>
          </a:p>
          <a:p>
            <a:pPr defTabSz="457200">
              <a:defRPr sz="1200">
                <a:latin typeface="Helvetica"/>
                <a:ea typeface="Helvetica"/>
                <a:cs typeface="Helvetica"/>
                <a:sym typeface="Helvetica"/>
              </a:defRPr>
            </a:pPr>
            <a:r>
              <a:t>Who are they playing next?</a:t>
            </a:r>
          </a:p>
          <a:p>
            <a:pPr defTabSz="457200">
              <a:defRPr sz="1200">
                <a:latin typeface="Helvetica"/>
                <a:ea typeface="Helvetica"/>
                <a:cs typeface="Helvetica"/>
                <a:sym typeface="Helvetica"/>
              </a:defRPr>
            </a:pPr>
            <a:r>
              <a:t>Concern of your Defensive Coordinator:</a:t>
            </a:r>
          </a:p>
          <a:p>
            <a:pPr defTabSz="457200">
              <a:defRPr sz="1200">
                <a:latin typeface="Helvetica"/>
                <a:ea typeface="Helvetica"/>
                <a:cs typeface="Helvetica"/>
                <a:sym typeface="Helvetica"/>
              </a:defRPr>
            </a:pPr>
            <a:r>
              <a:t>	Afraid that X will deceive the defense by their craftiness</a:t>
            </a:r>
          </a:p>
          <a:p>
            <a:pPr defTabSz="457200">
              <a:defRPr sz="1200">
                <a:latin typeface="Helvetica"/>
                <a:ea typeface="Helvetica"/>
                <a:cs typeface="Helvetica"/>
                <a:sym typeface="Helvetica"/>
              </a:defRPr>
            </a:pPr>
            <a:endParaRPr/>
          </a:p>
          <a:p>
            <a:pPr defTabSz="457200">
              <a:defRPr sz="1200">
                <a:latin typeface="Helvetica"/>
                <a:ea typeface="Helvetica"/>
                <a:cs typeface="Helvetica"/>
                <a:sym typeface="Helvetica"/>
              </a:defRPr>
            </a:pPr>
            <a:r>
              <a:t>Check out what the Apostle Paul stated as his concern:Questions to Consider:</a:t>
            </a:r>
          </a:p>
          <a:p>
            <a:pPr defTabSz="457200">
              <a:defRPr sz="1200">
                <a:latin typeface="Helvetica"/>
                <a:ea typeface="Helvetica"/>
                <a:cs typeface="Helvetica"/>
                <a:sym typeface="Helvetica"/>
              </a:defRPr>
            </a:pPr>
            <a:r>
              <a:t>¥	How did the devil deceive Eve?</a:t>
            </a:r>
          </a:p>
          <a:p>
            <a:pPr defTabSz="457200">
              <a:defRPr sz="1200">
                <a:latin typeface="Helvetica"/>
                <a:ea typeface="Helvetica"/>
                <a:cs typeface="Helvetica"/>
                <a:sym typeface="Helvetica"/>
              </a:defRPr>
            </a:pPr>
            <a:r>
              <a:t>¥	What craftiness did he employ?</a:t>
            </a:r>
          </a:p>
          <a:p>
            <a:pPr defTabSz="457200">
              <a:defRPr sz="1200">
                <a:latin typeface="Helvetica"/>
                <a:ea typeface="Helvetica"/>
                <a:cs typeface="Helvetica"/>
                <a:sym typeface="Helvetica"/>
              </a:defRPr>
            </a:pPr>
            <a:r>
              <a:t>¥	What are his core lies and tactics?</a:t>
            </a:r>
          </a:p>
          <a:p>
            <a:pPr defTabSz="457200">
              <a:defRPr sz="1200">
                <a:latin typeface="Helvetica"/>
                <a:ea typeface="Helvetica"/>
                <a:cs typeface="Helvetica"/>
                <a:sym typeface="Helvetica"/>
              </a:defRPr>
            </a:pPr>
            <a:r>
              <a:t>¥	How does he lead our mind astray?</a:t>
            </a:r>
          </a:p>
          <a:p>
            <a:pPr defTabSz="457200">
              <a:defRPr sz="1200">
                <a:latin typeface="Helvetica"/>
                <a:ea typeface="Helvetica"/>
                <a:cs typeface="Helvetica"/>
                <a:sym typeface="Helvetica"/>
              </a:defRPr>
            </a:pPr>
            <a:r>
              <a:t>¥	What is meant by simplicity and purity of devotion to Christ?</a:t>
            </a:r>
          </a:p>
          <a:p>
            <a:pPr defTabSz="457200">
              <a:defRPr sz="1200">
                <a:latin typeface="Helvetica"/>
                <a:ea typeface="Helvetica"/>
                <a:cs typeface="Helvetica"/>
                <a:sym typeface="Helvetica"/>
              </a:defRPr>
            </a:pPr>
            <a:r>
              <a:t>Let’s look into 6 verses and 6 effective lies that Satan still employs today…</a:t>
            </a:r>
          </a:p>
          <a:p>
            <a:pPr defTabSz="457200">
              <a:defRPr sz="1200">
                <a:latin typeface="Helvetica"/>
                <a:ea typeface="Helvetica"/>
                <a:cs typeface="Helvetica"/>
                <a:sym typeface="Helvetica"/>
              </a:defRPr>
            </a:pPr>
            <a:endParaRPr/>
          </a:p>
        </p:txBody>
      </p:sp>
    </p:spTree>
    <p:extLst>
      <p:ext uri="{BB962C8B-B14F-4D97-AF65-F5344CB8AC3E}">
        <p14:creationId xmlns:p14="http://schemas.microsoft.com/office/powerpoint/2010/main" val="832078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prstGeom prst="rect">
            <a:avLst/>
          </a:prstGeom>
        </p:spPr>
        <p:txBody>
          <a:bodyPr/>
          <a:lstStyle/>
          <a:p>
            <a:endParaRPr/>
          </a:p>
        </p:txBody>
      </p:sp>
      <p:sp>
        <p:nvSpPr>
          <p:cNvPr id="163" name="Shape 163"/>
          <p:cNvSpPr>
            <a:spLocks noGrp="1"/>
          </p:cNvSpPr>
          <p:nvPr>
            <p:ph type="body" sz="quarter" idx="1"/>
          </p:nvPr>
        </p:nvSpPr>
        <p:spPr>
          <a:prstGeom prst="rect">
            <a:avLst/>
          </a:prstGeom>
        </p:spPr>
        <p:txBody>
          <a:bodyPr/>
          <a:lstStyle/>
          <a:p>
            <a:pPr defTabSz="457200">
              <a:defRPr sz="1200">
                <a:latin typeface="Helvetica"/>
                <a:ea typeface="Helvetica"/>
                <a:cs typeface="Helvetica"/>
                <a:sym typeface="Helvetica"/>
              </a:defRPr>
            </a:pPr>
            <a:r>
              <a:t>IMAX Moment… Satan shows up on the scene for the first time in human history.  There is no announcement of who he is, what his credentials are, what his resume includes…  </a:t>
            </a:r>
          </a:p>
          <a:p>
            <a:pPr defTabSz="457200">
              <a:defRPr sz="1200">
                <a:latin typeface="Helvetica"/>
                <a:ea typeface="Helvetica"/>
                <a:cs typeface="Helvetica"/>
                <a:sym typeface="Helvetica"/>
              </a:defRPr>
            </a:pPr>
            <a:endParaRPr/>
          </a:p>
          <a:p>
            <a:pPr defTabSz="457200">
              <a:defRPr sz="1200">
                <a:latin typeface="Helvetica"/>
                <a:ea typeface="Helvetica"/>
                <a:cs typeface="Helvetica"/>
                <a:sym typeface="Helvetica"/>
              </a:defRPr>
            </a:pPr>
            <a:r>
              <a:t>LIE 1:  He is irrelevant</a:t>
            </a:r>
          </a:p>
          <a:p>
            <a:pPr defTabSz="457200">
              <a:defRPr sz="1200">
                <a:latin typeface="Helvetica"/>
                <a:ea typeface="Helvetica"/>
                <a:cs typeface="Helvetica"/>
                <a:sym typeface="Helvetica"/>
              </a:defRPr>
            </a:pPr>
            <a:endParaRPr/>
          </a:p>
          <a:p>
            <a:pPr defTabSz="457200">
              <a:defRPr sz="1200">
                <a:latin typeface="Helvetica"/>
                <a:ea typeface="Helvetica"/>
                <a:cs typeface="Helvetica"/>
                <a:sym typeface="Helvetica"/>
              </a:defRPr>
            </a:pPr>
            <a:r>
              <a:t>Satan wants us to believe that ether he does not exist or it really doesn’t matter if he does exist.</a:t>
            </a:r>
          </a:p>
          <a:p>
            <a:pPr defTabSz="457200">
              <a:defRPr sz="1200">
                <a:latin typeface="Helvetica"/>
                <a:ea typeface="Helvetica"/>
                <a:cs typeface="Helvetica"/>
                <a:sym typeface="Helvetica"/>
              </a:defRPr>
            </a:pPr>
            <a:endParaRPr/>
          </a:p>
          <a:p>
            <a:pPr defTabSz="457200">
              <a:defRPr sz="1200">
                <a:latin typeface="Helvetica"/>
                <a:ea typeface="Helvetica"/>
                <a:cs typeface="Helvetica"/>
                <a:sym typeface="Helvetica"/>
              </a:defRPr>
            </a:pPr>
            <a:r>
              <a:t>He wants to become inconsequential, insignificant, irrelevant and non existent in your world.</a:t>
            </a:r>
          </a:p>
          <a:p>
            <a:pPr defTabSz="457200">
              <a:defRPr sz="1200">
                <a:latin typeface="Helvetica"/>
                <a:ea typeface="Helvetica"/>
                <a:cs typeface="Helvetica"/>
                <a:sym typeface="Helvetica"/>
              </a:defRPr>
            </a:pPr>
            <a:r>
              <a:t>BECAUSE</a:t>
            </a:r>
          </a:p>
          <a:p>
            <a:pPr defTabSz="457200">
              <a:defRPr sz="1200">
                <a:latin typeface="Helvetica"/>
                <a:ea typeface="Helvetica"/>
                <a:cs typeface="Helvetica"/>
                <a:sym typeface="Helvetica"/>
              </a:defRPr>
            </a:pPr>
            <a:r>
              <a:t>If something is not real or irrelevant you don’t have to deal with it… You don’t have to be concerned with it</a:t>
            </a:r>
          </a:p>
          <a:p>
            <a:pPr defTabSz="457200">
              <a:defRPr sz="1200">
                <a:latin typeface="Helvetica"/>
                <a:ea typeface="Helvetica"/>
                <a:cs typeface="Helvetica"/>
                <a:sym typeface="Helvetica"/>
              </a:defRPr>
            </a:pPr>
            <a:endParaRPr/>
          </a:p>
          <a:p>
            <a:pPr defTabSz="457200">
              <a:defRPr sz="1200">
                <a:latin typeface="Helvetica"/>
                <a:ea typeface="Helvetica"/>
                <a:cs typeface="Helvetica"/>
                <a:sym typeface="Helvetica"/>
              </a:defRPr>
            </a:pPr>
            <a:r>
              <a:t>Let’s look again at the Encounter:</a:t>
            </a:r>
          </a:p>
        </p:txBody>
      </p:sp>
    </p:spTree>
    <p:extLst>
      <p:ext uri="{BB962C8B-B14F-4D97-AF65-F5344CB8AC3E}">
        <p14:creationId xmlns:p14="http://schemas.microsoft.com/office/powerpoint/2010/main" val="1560930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noRot="1" noChangeAspect="1"/>
          </p:cNvSpPr>
          <p:nvPr>
            <p:ph type="sldImg"/>
          </p:nvPr>
        </p:nvSpPr>
        <p:spPr>
          <a:prstGeom prst="rect">
            <a:avLst/>
          </a:prstGeom>
        </p:spPr>
        <p:txBody>
          <a:bodyPr/>
          <a:lstStyle/>
          <a:p>
            <a:endParaRPr/>
          </a:p>
        </p:txBody>
      </p:sp>
      <p:sp>
        <p:nvSpPr>
          <p:cNvPr id="167" name="Shape 167"/>
          <p:cNvSpPr>
            <a:spLocks noGrp="1"/>
          </p:cNvSpPr>
          <p:nvPr>
            <p:ph type="body" sz="quarter" idx="1"/>
          </p:nvPr>
        </p:nvSpPr>
        <p:spPr>
          <a:prstGeom prst="rect">
            <a:avLst/>
          </a:prstGeom>
        </p:spPr>
        <p:txBody>
          <a:bodyPr/>
          <a:lstStyle/>
          <a:p>
            <a:pPr defTabSz="457200">
              <a:defRPr sz="1200">
                <a:latin typeface="Helvetica"/>
                <a:ea typeface="Helvetica"/>
                <a:cs typeface="Helvetica"/>
                <a:sym typeface="Helvetica"/>
              </a:defRPr>
            </a:pPr>
            <a:r>
              <a:t>Doesn’t want the focus or attention on him.</a:t>
            </a:r>
          </a:p>
          <a:p>
            <a:pPr defTabSz="457200">
              <a:defRPr sz="1200">
                <a:latin typeface="Helvetica"/>
                <a:ea typeface="Helvetica"/>
                <a:cs typeface="Helvetica"/>
                <a:sym typeface="Helvetica"/>
              </a:defRPr>
            </a:pPr>
            <a:r>
              <a:t>Look at Going Deeper verses:</a:t>
            </a:r>
          </a:p>
          <a:p>
            <a:pPr defTabSz="457200">
              <a:defRPr sz="1200">
                <a:latin typeface="Helvetica"/>
                <a:ea typeface="Helvetica"/>
                <a:cs typeface="Helvetica"/>
                <a:sym typeface="Helvetica"/>
              </a:defRPr>
            </a:pPr>
            <a:r>
              <a:t>Be of sober spirit, be on the alert. Your adversary, the devil, prowls around like a roaring lion, seeking someone to devour.  I Peter 5:8</a:t>
            </a:r>
          </a:p>
          <a:p>
            <a:pPr defTabSz="457200">
              <a:defRPr sz="1200">
                <a:latin typeface="Helvetica"/>
                <a:ea typeface="Helvetica"/>
                <a:cs typeface="Helvetica"/>
                <a:sym typeface="Helvetica"/>
              </a:defRPr>
            </a:pPr>
            <a:r>
              <a:t>Simon, Simon, Satan has asked to sift each of you like wheat. But I have prayed for you, Simon, that your faith will not fail. And when you have turned back, strengthen your brothers. Luke 22:31-32</a:t>
            </a:r>
          </a:p>
          <a:p>
            <a:pPr defTabSz="457200">
              <a:defRPr sz="1200">
                <a:latin typeface="Helvetica"/>
                <a:ea typeface="Helvetica"/>
                <a:cs typeface="Helvetica"/>
                <a:sym typeface="Helvetica"/>
              </a:defRPr>
            </a:pPr>
            <a:r>
              <a:t>For our struggle is not against flesh and blood, but against the rulers, against the powers, against the world forces of this darkness, against the spiritual forces of wickedness in the heavenly places.  </a:t>
            </a:r>
          </a:p>
          <a:p>
            <a:pPr defTabSz="457200">
              <a:defRPr sz="1200">
                <a:latin typeface="Helvetica"/>
                <a:ea typeface="Helvetica"/>
                <a:cs typeface="Helvetica"/>
                <a:sym typeface="Helvetica"/>
              </a:defRPr>
            </a:pPr>
            <a:r>
              <a:t>Ephesians 6:12 </a:t>
            </a:r>
          </a:p>
          <a:p>
            <a:pPr defTabSz="457200">
              <a:defRPr sz="1200">
                <a:latin typeface="Helvetica"/>
                <a:ea typeface="Helvetica"/>
                <a:cs typeface="Helvetica"/>
                <a:sym typeface="Helvetica"/>
              </a:defRPr>
            </a:pPr>
            <a:endParaRPr/>
          </a:p>
          <a:p>
            <a:pPr defTabSz="457200">
              <a:defRPr sz="1200">
                <a:latin typeface="Helvetica"/>
                <a:ea typeface="Helvetica"/>
                <a:cs typeface="Helvetica"/>
                <a:sym typeface="Helvetica"/>
              </a:defRPr>
            </a:pPr>
            <a:r>
              <a:t>Note:  First word in Chapter 3 is NOW</a:t>
            </a:r>
          </a:p>
          <a:p>
            <a:pPr defTabSz="457200">
              <a:defRPr sz="1200">
                <a:latin typeface="Helvetica"/>
                <a:ea typeface="Helvetica"/>
                <a:cs typeface="Helvetica"/>
                <a:sym typeface="Helvetica"/>
              </a:defRPr>
            </a:pPr>
            <a:r>
              <a:t>What was significant about NOW? </a:t>
            </a:r>
          </a:p>
          <a:p>
            <a:pPr defTabSz="457200">
              <a:defRPr sz="1200">
                <a:latin typeface="Helvetica"/>
                <a:ea typeface="Helvetica"/>
                <a:cs typeface="Helvetica"/>
                <a:sym typeface="Helvetica"/>
              </a:defRPr>
            </a:pPr>
            <a:r>
              <a:t>What was there about NOW that was became so significant in what was about to occur?  </a:t>
            </a:r>
          </a:p>
          <a:p>
            <a:pPr defTabSz="457200">
              <a:defRPr sz="1200">
                <a:latin typeface="Helvetica"/>
                <a:ea typeface="Helvetica"/>
                <a:cs typeface="Helvetica"/>
                <a:sym typeface="Helvetica"/>
              </a:defRPr>
            </a:pPr>
            <a:r>
              <a:t>Look at the previous verse in Chapter 2:</a:t>
            </a:r>
          </a:p>
          <a:p>
            <a:pPr defTabSz="457200">
              <a:defRPr sz="1200">
                <a:latin typeface="Helvetica"/>
                <a:ea typeface="Helvetica"/>
                <a:cs typeface="Helvetica"/>
                <a:sym typeface="Helvetica"/>
              </a:defRPr>
            </a:pPr>
            <a:r>
              <a:t>And the man and his wife were both naked and were not ashamed. Genesis 2:25</a:t>
            </a:r>
          </a:p>
          <a:p>
            <a:pPr defTabSz="457200">
              <a:defRPr sz="1200">
                <a:latin typeface="Helvetica"/>
                <a:ea typeface="Helvetica"/>
                <a:cs typeface="Helvetica"/>
                <a:sym typeface="Helvetica"/>
              </a:defRPr>
            </a:pPr>
            <a:r>
              <a:t>NOW comes at </a:t>
            </a:r>
          </a:p>
          <a:p>
            <a:pPr defTabSz="457200">
              <a:defRPr sz="1200">
                <a:latin typeface="Helvetica"/>
                <a:ea typeface="Helvetica"/>
                <a:cs typeface="Helvetica"/>
                <a:sym typeface="Helvetica"/>
              </a:defRPr>
            </a:pPr>
            <a:r>
              <a:t>•	a happy time </a:t>
            </a:r>
          </a:p>
          <a:p>
            <a:pPr defTabSz="457200">
              <a:defRPr sz="1200">
                <a:latin typeface="Helvetica"/>
                <a:ea typeface="Helvetica"/>
                <a:cs typeface="Helvetica"/>
                <a:sym typeface="Helvetica"/>
              </a:defRPr>
            </a:pPr>
            <a:r>
              <a:t>•	a time when God was renovated planet earth</a:t>
            </a:r>
          </a:p>
          <a:p>
            <a:pPr defTabSz="457200">
              <a:defRPr sz="1200">
                <a:latin typeface="Helvetica"/>
                <a:ea typeface="Helvetica"/>
                <a:cs typeface="Helvetica"/>
                <a:sym typeface="Helvetica"/>
              </a:defRPr>
            </a:pPr>
            <a:r>
              <a:t>•	when he created man and women</a:t>
            </a:r>
          </a:p>
          <a:p>
            <a:pPr defTabSz="457200">
              <a:defRPr sz="1200">
                <a:latin typeface="Helvetica"/>
                <a:ea typeface="Helvetica"/>
                <a:cs typeface="Helvetica"/>
                <a:sym typeface="Helvetica"/>
              </a:defRPr>
            </a:pPr>
            <a:r>
              <a:t>•	when they had a happy home</a:t>
            </a:r>
          </a:p>
          <a:p>
            <a:pPr defTabSz="457200">
              <a:defRPr sz="1200">
                <a:latin typeface="Helvetica"/>
                <a:ea typeface="Helvetica"/>
                <a:cs typeface="Helvetica"/>
                <a:sym typeface="Helvetica"/>
              </a:defRPr>
            </a:pPr>
            <a:r>
              <a:t>•	when they lived in paradise</a:t>
            </a:r>
          </a:p>
          <a:p>
            <a:pPr defTabSz="457200">
              <a:defRPr sz="1200">
                <a:latin typeface="Helvetica"/>
                <a:ea typeface="Helvetica"/>
                <a:cs typeface="Helvetica"/>
                <a:sym typeface="Helvetica"/>
              </a:defRPr>
            </a:pPr>
            <a:r>
              <a:t>•	when there was absolute innocence</a:t>
            </a:r>
          </a:p>
          <a:p>
            <a:pPr defTabSz="457200">
              <a:defRPr sz="1200">
                <a:latin typeface="Helvetica"/>
                <a:ea typeface="Helvetica"/>
                <a:cs typeface="Helvetica"/>
                <a:sym typeface="Helvetica"/>
              </a:defRPr>
            </a:pPr>
            <a:r>
              <a:t>•	no sin, no shame and no knowledge that there is a devil to deal with</a:t>
            </a:r>
          </a:p>
          <a:p>
            <a:pPr defTabSz="457200">
              <a:defRPr sz="1200">
                <a:latin typeface="Helvetica"/>
                <a:ea typeface="Helvetica"/>
                <a:cs typeface="Helvetica"/>
                <a:sym typeface="Helvetica"/>
              </a:defRPr>
            </a:pPr>
            <a:r>
              <a:t>•	they are naked and vulnerable</a:t>
            </a:r>
          </a:p>
          <a:p>
            <a:pPr defTabSz="457200">
              <a:defRPr sz="1200">
                <a:latin typeface="Helvetica"/>
                <a:ea typeface="Helvetica"/>
                <a:cs typeface="Helvetica"/>
                <a:sym typeface="Helvetica"/>
              </a:defRPr>
            </a:pPr>
            <a:r>
              <a:t>If there is any time when man would be vulnerable to a snake, it would be NOW</a:t>
            </a:r>
          </a:p>
        </p:txBody>
      </p:sp>
    </p:spTree>
    <p:extLst>
      <p:ext uri="{BB962C8B-B14F-4D97-AF65-F5344CB8AC3E}">
        <p14:creationId xmlns:p14="http://schemas.microsoft.com/office/powerpoint/2010/main" val="673796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noRot="1" noChangeAspect="1"/>
          </p:cNvSpPr>
          <p:nvPr>
            <p:ph type="sldImg"/>
          </p:nvPr>
        </p:nvSpPr>
        <p:spPr>
          <a:prstGeom prst="rect">
            <a:avLst/>
          </a:prstGeom>
        </p:spPr>
        <p:txBody>
          <a:bodyPr/>
          <a:lstStyle/>
          <a:p>
            <a:endParaRPr/>
          </a:p>
        </p:txBody>
      </p:sp>
      <p:sp>
        <p:nvSpPr>
          <p:cNvPr id="172" name="Shape 172"/>
          <p:cNvSpPr>
            <a:spLocks noGrp="1"/>
          </p:cNvSpPr>
          <p:nvPr>
            <p:ph type="body" sz="quarter" idx="1"/>
          </p:nvPr>
        </p:nvSpPr>
        <p:spPr>
          <a:prstGeom prst="rect">
            <a:avLst/>
          </a:prstGeom>
        </p:spPr>
        <p:txBody>
          <a:bodyPr/>
          <a:lstStyle/>
          <a:p>
            <a:pPr defTabSz="457200">
              <a:defRPr sz="1200">
                <a:latin typeface="Helvetica"/>
                <a:ea typeface="Helvetica"/>
                <a:cs typeface="Helvetica"/>
                <a:sym typeface="Helvetica"/>
              </a:defRPr>
            </a:pPr>
            <a:r>
              <a:t>*Let’s Underline a Big Truth – this truth weaves it’s way thru all of Scripture</a:t>
            </a:r>
          </a:p>
          <a:p>
            <a:pPr defTabSz="457200">
              <a:defRPr sz="1200">
                <a:latin typeface="Helvetica"/>
                <a:ea typeface="Helvetica"/>
                <a:cs typeface="Helvetica"/>
                <a:sym typeface="Helvetica"/>
              </a:defRPr>
            </a:pPr>
            <a:r>
              <a:t>⎫	God left man in the garden, knowing that there was a snake that would come to entice them</a:t>
            </a:r>
          </a:p>
          <a:p>
            <a:pPr defTabSz="457200">
              <a:defRPr sz="1200">
                <a:latin typeface="Helvetica"/>
                <a:ea typeface="Helvetica"/>
                <a:cs typeface="Helvetica"/>
                <a:sym typeface="Helvetica"/>
              </a:defRPr>
            </a:pPr>
            <a:r>
              <a:t>⎫	He knew they were vulnerable</a:t>
            </a:r>
          </a:p>
          <a:p>
            <a:pPr defTabSz="457200">
              <a:defRPr sz="1200">
                <a:latin typeface="Helvetica"/>
                <a:ea typeface="Helvetica"/>
                <a:cs typeface="Helvetica"/>
                <a:sym typeface="Helvetica"/>
              </a:defRPr>
            </a:pPr>
            <a:r>
              <a:t>⎫	He chose not to directly interfere or stop it</a:t>
            </a:r>
          </a:p>
          <a:p>
            <a:pPr defTabSz="457200">
              <a:defRPr sz="1200">
                <a:latin typeface="Helvetica"/>
                <a:ea typeface="Helvetica"/>
                <a:cs typeface="Helvetica"/>
                <a:sym typeface="Helvetica"/>
              </a:defRPr>
            </a:pPr>
            <a:r>
              <a:t>⎫	And the only thing He left them with to defend themselves was His Word</a:t>
            </a:r>
          </a:p>
          <a:p>
            <a:pPr defTabSz="457200">
              <a:defRPr sz="1200">
                <a:latin typeface="Helvetica"/>
                <a:ea typeface="Helvetica"/>
                <a:cs typeface="Helvetica"/>
                <a:sym typeface="Helvetica"/>
              </a:defRPr>
            </a:pPr>
            <a:r>
              <a:t>Not everyone caught the significance of this:</a:t>
            </a:r>
          </a:p>
          <a:p>
            <a:pPr defTabSz="457200">
              <a:defRPr sz="1200">
                <a:latin typeface="Helvetica"/>
                <a:ea typeface="Helvetica"/>
                <a:cs typeface="Helvetica"/>
                <a:sym typeface="Helvetica"/>
              </a:defRPr>
            </a:pPr>
            <a:r>
              <a:t>⎫	I’m going to put you in a perfect environment</a:t>
            </a:r>
          </a:p>
          <a:p>
            <a:pPr defTabSz="457200">
              <a:defRPr sz="1200">
                <a:latin typeface="Helvetica"/>
                <a:ea typeface="Helvetica"/>
                <a:cs typeface="Helvetica"/>
                <a:sym typeface="Helvetica"/>
              </a:defRPr>
            </a:pPr>
            <a:r>
              <a:t>⎫	I’m going to leave you naked</a:t>
            </a:r>
          </a:p>
          <a:p>
            <a:pPr defTabSz="457200">
              <a:defRPr sz="1200">
                <a:latin typeface="Helvetica"/>
                <a:ea typeface="Helvetica"/>
                <a:cs typeface="Helvetica"/>
                <a:sym typeface="Helvetica"/>
              </a:defRPr>
            </a:pPr>
            <a:r>
              <a:t>⎫	I’m not going to interfere when the tempter comes</a:t>
            </a:r>
          </a:p>
          <a:p>
            <a:pPr defTabSz="457200">
              <a:defRPr sz="1200">
                <a:latin typeface="Helvetica"/>
                <a:ea typeface="Helvetica"/>
                <a:cs typeface="Helvetica"/>
                <a:sym typeface="Helvetica"/>
              </a:defRPr>
            </a:pPr>
            <a:r>
              <a:t>⎫	The only thing I’m going to give you is the only thing you need…. Which is MY Word.</a:t>
            </a:r>
          </a:p>
          <a:p>
            <a:pPr defTabSz="457200">
              <a:defRPr sz="1200">
                <a:latin typeface="Helvetica"/>
                <a:ea typeface="Helvetica"/>
                <a:cs typeface="Helvetica"/>
                <a:sym typeface="Helvetica"/>
              </a:defRPr>
            </a:pPr>
            <a:r>
              <a:t>⎫	Hear it, Know it, Believe it and Act on it – that’s all you need.</a:t>
            </a:r>
          </a:p>
          <a:p>
            <a:pPr defTabSz="457200">
              <a:defRPr sz="1200">
                <a:latin typeface="Helvetica"/>
                <a:ea typeface="Helvetica"/>
                <a:cs typeface="Helvetica"/>
                <a:sym typeface="Helvetica"/>
              </a:defRPr>
            </a:pPr>
            <a:endParaRPr/>
          </a:p>
          <a:p>
            <a:pPr defTabSz="457200">
              <a:defRPr sz="1200">
                <a:latin typeface="Helvetica"/>
                <a:ea typeface="Helvetica"/>
                <a:cs typeface="Helvetica"/>
                <a:sym typeface="Helvetica"/>
              </a:defRPr>
            </a:pPr>
            <a:r>
              <a:t>Q. – If Satan is going to go after someone who has had no exposure to evil – social – media – household / how much even more today?</a:t>
            </a:r>
          </a:p>
          <a:p>
            <a:pPr defTabSz="457200">
              <a:defRPr sz="1200">
                <a:latin typeface="Helvetica"/>
                <a:ea typeface="Helvetica"/>
                <a:cs typeface="Helvetica"/>
                <a:sym typeface="Helvetica"/>
              </a:defRPr>
            </a:pPr>
            <a:endParaRPr/>
          </a:p>
          <a:p>
            <a:pPr defTabSz="457200">
              <a:defRPr sz="1200">
                <a:latin typeface="Helvetica"/>
                <a:ea typeface="Helvetica"/>
                <a:cs typeface="Helvetica"/>
                <a:sym typeface="Helvetica"/>
              </a:defRPr>
            </a:pPr>
            <a:r>
              <a:t>All God gave them to combat evil was all they needed.</a:t>
            </a:r>
          </a:p>
          <a:p>
            <a:pPr defTabSz="457200">
              <a:defRPr sz="1200">
                <a:latin typeface="Helvetica"/>
                <a:ea typeface="Helvetica"/>
                <a:cs typeface="Helvetica"/>
                <a:sym typeface="Helvetica"/>
              </a:defRPr>
            </a:pPr>
            <a:endParaRPr/>
          </a:p>
          <a:p>
            <a:pPr defTabSz="457200">
              <a:defRPr sz="1200">
                <a:latin typeface="Helvetica"/>
                <a:ea typeface="Helvetica"/>
                <a:cs typeface="Helvetica"/>
                <a:sym typeface="Helvetica"/>
              </a:defRPr>
            </a:pPr>
            <a:r>
              <a:t>Q…. Even with giving them His word, why didn’t God interfere?  Why didn’t He stop this from going down?</a:t>
            </a:r>
          </a:p>
          <a:p>
            <a:pPr defTabSz="457200">
              <a:defRPr sz="1200">
                <a:latin typeface="Helvetica"/>
                <a:ea typeface="Helvetica"/>
                <a:cs typeface="Helvetica"/>
                <a:sym typeface="Helvetica"/>
              </a:defRPr>
            </a:pPr>
            <a:endParaRPr/>
          </a:p>
          <a:p>
            <a:pPr defTabSz="457200">
              <a:defRPr sz="1200">
                <a:latin typeface="Helvetica"/>
                <a:ea typeface="Helvetica"/>
                <a:cs typeface="Helvetica"/>
                <a:sym typeface="Helvetica"/>
              </a:defRPr>
            </a:pPr>
            <a:r>
              <a:t>God desires relationship not religion.</a:t>
            </a:r>
          </a:p>
          <a:p>
            <a:pPr defTabSz="457200">
              <a:defRPr sz="1200">
                <a:latin typeface="Helvetica"/>
                <a:ea typeface="Helvetica"/>
                <a:cs typeface="Helvetica"/>
                <a:sym typeface="Helvetica"/>
              </a:defRPr>
            </a:pPr>
            <a:r>
              <a:t>He wants obedience by choice, not mandated.</a:t>
            </a:r>
          </a:p>
          <a:p>
            <a:pPr defTabSz="457200">
              <a:defRPr sz="1200">
                <a:latin typeface="Helvetica"/>
                <a:ea typeface="Helvetica"/>
                <a:cs typeface="Helvetica"/>
                <a:sym typeface="Helvetica"/>
              </a:defRPr>
            </a:pPr>
            <a:r>
              <a:t>His instruction is If you love me, keep my commandments.</a:t>
            </a:r>
          </a:p>
          <a:p>
            <a:pPr defTabSz="457200">
              <a:defRPr sz="1200">
                <a:latin typeface="Helvetica"/>
                <a:ea typeface="Helvetica"/>
                <a:cs typeface="Helvetica"/>
                <a:sym typeface="Helvetica"/>
              </a:defRPr>
            </a:pPr>
            <a:r>
              <a:t>So…. He does not stop the walking, talking snake who was out to bring man under his rule.</a:t>
            </a:r>
          </a:p>
        </p:txBody>
      </p:sp>
    </p:spTree>
    <p:extLst>
      <p:ext uri="{BB962C8B-B14F-4D97-AF65-F5344CB8AC3E}">
        <p14:creationId xmlns:p14="http://schemas.microsoft.com/office/powerpoint/2010/main" val="1906604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Shape 176"/>
          <p:cNvSpPr>
            <a:spLocks noGrp="1" noRot="1" noChangeAspect="1"/>
          </p:cNvSpPr>
          <p:nvPr>
            <p:ph type="sldImg"/>
          </p:nvPr>
        </p:nvSpPr>
        <p:spPr>
          <a:prstGeom prst="rect">
            <a:avLst/>
          </a:prstGeom>
        </p:spPr>
        <p:txBody>
          <a:bodyPr/>
          <a:lstStyle/>
          <a:p>
            <a:endParaRPr/>
          </a:p>
        </p:txBody>
      </p:sp>
      <p:sp>
        <p:nvSpPr>
          <p:cNvPr id="177" name="Shape 177"/>
          <p:cNvSpPr>
            <a:spLocks noGrp="1"/>
          </p:cNvSpPr>
          <p:nvPr>
            <p:ph type="body" sz="quarter" idx="1"/>
          </p:nvPr>
        </p:nvSpPr>
        <p:spPr>
          <a:prstGeom prst="rect">
            <a:avLst/>
          </a:prstGeom>
        </p:spPr>
        <p:txBody>
          <a:bodyPr/>
          <a:lstStyle/>
          <a:p>
            <a:pPr defTabSz="457200">
              <a:defRPr sz="1200">
                <a:latin typeface="Helvetica"/>
                <a:ea typeface="Helvetica"/>
                <a:cs typeface="Helvetica"/>
                <a:sym typeface="Helvetica"/>
              </a:defRPr>
            </a:pPr>
            <a:r>
              <a:t>...and him as evil does not exist!</a:t>
            </a:r>
          </a:p>
          <a:p>
            <a:pPr defTabSz="457200">
              <a:defRPr sz="1200">
                <a:latin typeface="Helvetica"/>
                <a:ea typeface="Helvetica"/>
                <a:cs typeface="Helvetica"/>
                <a:sym typeface="Helvetica"/>
              </a:defRPr>
            </a:pPr>
            <a:endParaRPr/>
          </a:p>
          <a:p>
            <a:pPr defTabSz="457200">
              <a:defRPr sz="1200">
                <a:latin typeface="Helvetica"/>
                <a:ea typeface="Helvetica"/>
                <a:cs typeface="Helvetica"/>
                <a:sym typeface="Helvetica"/>
              </a:defRPr>
            </a:pPr>
            <a:r>
              <a:t>Shrewd –  Snakes don’t blink – never close eyes</a:t>
            </a:r>
          </a:p>
          <a:p>
            <a:pPr defTabSz="457200">
              <a:defRPr sz="1200">
                <a:latin typeface="Helvetica"/>
                <a:ea typeface="Helvetica"/>
                <a:cs typeface="Helvetica"/>
                <a:sym typeface="Helvetica"/>
              </a:defRPr>
            </a:pPr>
            <a:r>
              <a:t>Always looking – cover 180 degrees</a:t>
            </a:r>
          </a:p>
          <a:p>
            <a:pPr defTabSz="457200">
              <a:defRPr sz="1200">
                <a:latin typeface="Helvetica"/>
                <a:ea typeface="Helvetica"/>
                <a:cs typeface="Helvetica"/>
                <a:sym typeface="Helvetica"/>
              </a:defRPr>
            </a:pPr>
            <a:r>
              <a:t>Always on the prowl looking who he may devour</a:t>
            </a:r>
          </a:p>
          <a:p>
            <a:pPr defTabSz="457200">
              <a:defRPr sz="1200">
                <a:latin typeface="Helvetica"/>
                <a:ea typeface="Helvetica"/>
                <a:cs typeface="Helvetica"/>
                <a:sym typeface="Helvetica"/>
              </a:defRPr>
            </a:pPr>
            <a:r>
              <a:t>Satan takes on the form of a snake</a:t>
            </a:r>
          </a:p>
          <a:p>
            <a:pPr defTabSz="457200">
              <a:defRPr sz="1200">
                <a:latin typeface="Helvetica"/>
                <a:ea typeface="Helvetica"/>
                <a:cs typeface="Helvetica"/>
                <a:sym typeface="Helvetica"/>
              </a:defRPr>
            </a:pPr>
            <a:r>
              <a:t>A form appropriate to the setting</a:t>
            </a:r>
          </a:p>
          <a:p>
            <a:pPr defTabSz="457200">
              <a:defRPr sz="1200">
                <a:latin typeface="Helvetica"/>
                <a:ea typeface="Helvetica"/>
                <a:cs typeface="Helvetica"/>
                <a:sym typeface="Helvetica"/>
              </a:defRPr>
            </a:pPr>
            <a:r>
              <a:t>A disguise appropriate to the moment </a:t>
            </a:r>
          </a:p>
          <a:p>
            <a:pPr defTabSz="457200">
              <a:defRPr sz="1200">
                <a:latin typeface="Helvetica"/>
                <a:ea typeface="Helvetica"/>
                <a:cs typeface="Helvetica"/>
                <a:sym typeface="Helvetica"/>
              </a:defRPr>
            </a:pPr>
            <a:r>
              <a:t>To get her attention</a:t>
            </a:r>
          </a:p>
          <a:p>
            <a:pPr defTabSz="457200">
              <a:defRPr sz="1200">
                <a:latin typeface="Helvetica"/>
                <a:ea typeface="Helvetica"/>
                <a:cs typeface="Helvetica"/>
                <a:sym typeface="Helvetica"/>
              </a:defRPr>
            </a:pPr>
            <a:r>
              <a:t>To pull her in and trick her</a:t>
            </a:r>
          </a:p>
          <a:p>
            <a:pPr defTabSz="457200">
              <a:defRPr sz="1200">
                <a:latin typeface="Helvetica"/>
                <a:ea typeface="Helvetica"/>
                <a:cs typeface="Helvetica"/>
                <a:sym typeface="Helvetica"/>
              </a:defRPr>
            </a:pPr>
            <a:r>
              <a:t>He didn’t enter a snake, he took the form of a snake.</a:t>
            </a:r>
          </a:p>
          <a:p>
            <a:pPr defTabSz="457200">
              <a:defRPr sz="1200">
                <a:latin typeface="Helvetica"/>
                <a:ea typeface="Helvetica"/>
                <a:cs typeface="Helvetica"/>
                <a:sym typeface="Helvetica"/>
              </a:defRPr>
            </a:pPr>
            <a:r>
              <a:t>Changed his appearance.</a:t>
            </a:r>
          </a:p>
          <a:p>
            <a:pPr defTabSz="457200">
              <a:defRPr sz="1200">
                <a:latin typeface="Helvetica"/>
                <a:ea typeface="Helvetica"/>
                <a:cs typeface="Helvetica"/>
                <a:sym typeface="Helvetica"/>
              </a:defRPr>
            </a:pPr>
            <a:r>
              <a:t>He can change to whatever he knows you will respond to.</a:t>
            </a:r>
          </a:p>
          <a:p>
            <a:pPr defTabSz="457200">
              <a:defRPr sz="1200">
                <a:latin typeface="Helvetica"/>
                <a:ea typeface="Helvetica"/>
                <a:cs typeface="Helvetica"/>
                <a:sym typeface="Helvetica"/>
              </a:defRPr>
            </a:pPr>
            <a:r>
              <a:t>Magician doesn’t tell or will lose edge.</a:t>
            </a:r>
          </a:p>
          <a:p>
            <a:pPr defTabSz="457200">
              <a:defRPr sz="1200">
                <a:latin typeface="Helvetica"/>
                <a:ea typeface="Helvetica"/>
                <a:cs typeface="Helvetica"/>
                <a:sym typeface="Helvetica"/>
              </a:defRPr>
            </a:pPr>
            <a:r>
              <a:t>If we can’t figure out an illusionist – what are our chances against Cosmic Being?</a:t>
            </a:r>
          </a:p>
          <a:p>
            <a:pPr defTabSz="457200">
              <a:defRPr sz="1200">
                <a:latin typeface="Helvetica"/>
                <a:ea typeface="Helvetica"/>
                <a:cs typeface="Helvetica"/>
                <a:sym typeface="Helvetica"/>
              </a:defRPr>
            </a:pPr>
            <a:r>
              <a:t>He doesn’t talk about himself… he talks about God.</a:t>
            </a:r>
          </a:p>
          <a:p>
            <a:pPr defTabSz="457200">
              <a:defRPr sz="1200">
                <a:latin typeface="Helvetica"/>
                <a:ea typeface="Helvetica"/>
                <a:cs typeface="Helvetica"/>
                <a:sym typeface="Helvetica"/>
              </a:defRPr>
            </a:pPr>
            <a:r>
              <a:t>Indeed has God said</a:t>
            </a:r>
          </a:p>
          <a:p>
            <a:pPr defTabSz="457200">
              <a:defRPr sz="1200">
                <a:latin typeface="Helvetica"/>
                <a:ea typeface="Helvetica"/>
                <a:cs typeface="Helvetica"/>
                <a:sym typeface="Helvetica"/>
              </a:defRPr>
            </a:pPr>
            <a:r>
              <a:t>Intensification – for sure, really?</a:t>
            </a:r>
          </a:p>
          <a:p>
            <a:pPr defTabSz="457200">
              <a:defRPr sz="1200">
                <a:latin typeface="Helvetica"/>
                <a:ea typeface="Helvetica"/>
                <a:cs typeface="Helvetica"/>
                <a:sym typeface="Helvetica"/>
              </a:defRPr>
            </a:pPr>
            <a:r>
              <a:t>Satan transposes himself to an angel light.. there to help Adam and Eve.  </a:t>
            </a:r>
          </a:p>
          <a:p>
            <a:pPr defTabSz="457200">
              <a:defRPr sz="1200">
                <a:latin typeface="Helvetica"/>
                <a:ea typeface="Helvetica"/>
                <a:cs typeface="Helvetica"/>
                <a:sym typeface="Helvetica"/>
              </a:defRPr>
            </a:pPr>
            <a:endParaRPr/>
          </a:p>
          <a:p>
            <a:pPr defTabSz="457200">
              <a:defRPr sz="1200">
                <a:latin typeface="Helvetica"/>
                <a:ea typeface="Helvetica"/>
                <a:cs typeface="Helvetica"/>
                <a:sym typeface="Helvetica"/>
              </a:defRPr>
            </a:pPr>
            <a:r>
              <a:t>He wants us to think he is on our side.</a:t>
            </a:r>
          </a:p>
          <a:p>
            <a:pPr defTabSz="457200">
              <a:defRPr sz="1200">
                <a:latin typeface="Helvetica"/>
                <a:ea typeface="Helvetica"/>
                <a:cs typeface="Helvetica"/>
                <a:sym typeface="Helvetica"/>
              </a:defRPr>
            </a:pPr>
            <a:r>
              <a:t>A primary way that Satan’s uses to get to God’s people is by talking about God.  “Has God said?”</a:t>
            </a:r>
          </a:p>
          <a:p>
            <a:pPr defTabSz="457200">
              <a:defRPr sz="1200">
                <a:latin typeface="Helvetica"/>
                <a:ea typeface="Helvetica"/>
                <a:cs typeface="Helvetica"/>
                <a:sym typeface="Helvetica"/>
              </a:defRPr>
            </a:pPr>
            <a:r>
              <a:t>…Comes on God’s territory, talking about God in order to sway God’s people.</a:t>
            </a:r>
          </a:p>
          <a:p>
            <a:pPr defTabSz="457200">
              <a:defRPr sz="1200">
                <a:latin typeface="Helvetica"/>
                <a:ea typeface="Helvetica"/>
                <a:cs typeface="Helvetica"/>
                <a:sym typeface="Helvetica"/>
              </a:defRPr>
            </a:pPr>
            <a:endParaRPr/>
          </a:p>
          <a:p>
            <a:pPr defTabSz="457200">
              <a:defRPr sz="1200">
                <a:latin typeface="Helvetica"/>
                <a:ea typeface="Helvetica"/>
                <a:cs typeface="Helvetica"/>
                <a:sym typeface="Helvetica"/>
              </a:defRPr>
            </a:pPr>
            <a:r>
              <a:t>He is a master at turning his thoughts into our thoughts</a:t>
            </a:r>
          </a:p>
          <a:p>
            <a:pPr defTabSz="457200">
              <a:defRPr sz="1200">
                <a:latin typeface="Helvetica"/>
                <a:ea typeface="Helvetica"/>
                <a:cs typeface="Helvetica"/>
                <a:sym typeface="Helvetica"/>
              </a:defRPr>
            </a:pPr>
            <a:r>
              <a:t>And then takes our thoughts and connects them with our emotion</a:t>
            </a:r>
          </a:p>
          <a:p>
            <a:pPr defTabSz="457200">
              <a:defRPr sz="1200">
                <a:latin typeface="Helvetica"/>
                <a:ea typeface="Helvetica"/>
                <a:cs typeface="Helvetica"/>
                <a:sym typeface="Helvetica"/>
              </a:defRPr>
            </a:pPr>
            <a:r>
              <a:t>Brilliant</a:t>
            </a:r>
          </a:p>
          <a:p>
            <a:pPr defTabSz="457200">
              <a:defRPr sz="1200">
                <a:latin typeface="Helvetica"/>
                <a:ea typeface="Helvetica"/>
                <a:cs typeface="Helvetica"/>
                <a:sym typeface="Helvetica"/>
              </a:defRPr>
            </a:pPr>
            <a:r>
              <a:t>Evil…. But brilliant</a:t>
            </a:r>
          </a:p>
          <a:p>
            <a:pPr defTabSz="457200">
              <a:defRPr sz="1200">
                <a:latin typeface="Helvetica"/>
                <a:ea typeface="Helvetica"/>
                <a:cs typeface="Helvetica"/>
                <a:sym typeface="Helvetica"/>
              </a:defRPr>
            </a:pPr>
            <a:endParaRPr/>
          </a:p>
          <a:p>
            <a:pPr defTabSz="457200">
              <a:defRPr sz="1200">
                <a:latin typeface="Helvetica"/>
                <a:ea typeface="Helvetica"/>
                <a:cs typeface="Helvetica"/>
                <a:sym typeface="Helvetica"/>
              </a:defRPr>
            </a:pPr>
            <a:endParaRPr/>
          </a:p>
          <a:p>
            <a:pPr defTabSz="457200">
              <a:defRPr sz="1200">
                <a:latin typeface="Helvetica"/>
                <a:ea typeface="Helvetica"/>
                <a:cs typeface="Helvetica"/>
                <a:sym typeface="Helvetica"/>
              </a:defRPr>
            </a:pPr>
            <a:endParaRPr/>
          </a:p>
        </p:txBody>
      </p:sp>
    </p:spTree>
    <p:extLst>
      <p:ext uri="{BB962C8B-B14F-4D97-AF65-F5344CB8AC3E}">
        <p14:creationId xmlns:p14="http://schemas.microsoft.com/office/powerpoint/2010/main" val="35178257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amp; Subtitle">
    <p:spTree>
      <p:nvGrpSpPr>
        <p:cNvPr id="1" name=""/>
        <p:cNvGrpSpPr/>
        <p:nvPr/>
      </p:nvGrpSpPr>
      <p:grpSpPr>
        <a:xfrm>
          <a:off x="0" y="0"/>
          <a:ext cx="0" cy="0"/>
          <a:chOff x="0" y="0"/>
          <a:chExt cx="0" cy="0"/>
        </a:xfrm>
      </p:grpSpPr>
      <p:pic>
        <p:nvPicPr>
          <p:cNvPr id="12" name="red_black_line_v1.tiff"/>
          <p:cNvPicPr>
            <a:picLocks noChangeAspect="1"/>
          </p:cNvPicPr>
          <p:nvPr/>
        </p:nvPicPr>
        <p:blipFill>
          <a:blip r:embed="rId2">
            <a:extLst/>
          </a:blip>
          <a:stretch>
            <a:fillRect/>
          </a:stretch>
        </p:blipFill>
        <p:spPr>
          <a:xfrm>
            <a:off x="0" y="4584700"/>
            <a:ext cx="12433300" cy="482600"/>
          </a:xfrm>
          <a:prstGeom prst="rect">
            <a:avLst/>
          </a:prstGeom>
          <a:ln w="12700">
            <a:miter lim="400000"/>
          </a:ln>
        </p:spPr>
      </p:pic>
      <p:sp>
        <p:nvSpPr>
          <p:cNvPr id="13" name="Shape 13"/>
          <p:cNvSpPr>
            <a:spLocks noGrp="1"/>
          </p:cNvSpPr>
          <p:nvPr>
            <p:ph type="title"/>
          </p:nvPr>
        </p:nvSpPr>
        <p:spPr>
          <a:xfrm>
            <a:off x="850900" y="1524000"/>
            <a:ext cx="11290300" cy="3073400"/>
          </a:xfrm>
          <a:prstGeom prst="rect">
            <a:avLst/>
          </a:prstGeom>
        </p:spPr>
        <p:txBody>
          <a:bodyPr anchor="b"/>
          <a:lstStyle>
            <a:lvl1pPr algn="r"/>
          </a:lstStyle>
          <a:p>
            <a:r>
              <a:t>Title Text</a:t>
            </a:r>
          </a:p>
        </p:txBody>
      </p:sp>
      <p:sp>
        <p:nvSpPr>
          <p:cNvPr id="14" name="Shape 14"/>
          <p:cNvSpPr>
            <a:spLocks noGrp="1"/>
          </p:cNvSpPr>
          <p:nvPr>
            <p:ph type="body" sz="half" idx="1"/>
          </p:nvPr>
        </p:nvSpPr>
        <p:spPr>
          <a:xfrm>
            <a:off x="850900" y="5156200"/>
            <a:ext cx="11290300" cy="2324100"/>
          </a:xfrm>
          <a:prstGeom prst="rect">
            <a:avLst/>
          </a:prstGeom>
        </p:spPr>
        <p:txBody>
          <a:bodyPr anchor="t"/>
          <a:lstStyle>
            <a:lvl1pPr marL="0" indent="0" algn="r">
              <a:spcBef>
                <a:spcPts val="0"/>
              </a:spcBef>
              <a:buSzTx/>
              <a:buNone/>
              <a:defRPr sz="3600"/>
            </a:lvl1pPr>
            <a:lvl2pPr marL="0" indent="0" algn="r">
              <a:spcBef>
                <a:spcPts val="0"/>
              </a:spcBef>
              <a:buSzTx/>
              <a:buNone/>
              <a:defRPr sz="3600"/>
            </a:lvl2pPr>
            <a:lvl3pPr marL="0" indent="0" algn="r">
              <a:spcBef>
                <a:spcPts val="0"/>
              </a:spcBef>
              <a:buSzTx/>
              <a:buNone/>
              <a:defRPr sz="3600"/>
            </a:lvl3pPr>
            <a:lvl4pPr marL="0" indent="0" algn="r">
              <a:spcBef>
                <a:spcPts val="0"/>
              </a:spcBef>
              <a:buSzTx/>
              <a:buNone/>
              <a:defRPr sz="3600"/>
            </a:lvl4pPr>
            <a:lvl5pPr marL="0" indent="0" algn="r">
              <a:spcBef>
                <a:spcPts val="0"/>
              </a:spcBef>
              <a:buSzTx/>
              <a:buNone/>
              <a:defRPr sz="3600"/>
            </a:lvl5pPr>
          </a:lstStyle>
          <a:p>
            <a:r>
              <a:t>Body Level One</a:t>
            </a:r>
          </a:p>
          <a:p>
            <a:pPr lvl="1"/>
            <a:r>
              <a:t>Body Level Two</a:t>
            </a:r>
          </a:p>
          <a:p>
            <a:pPr lvl="2"/>
            <a:r>
              <a:t>Body Level Three</a:t>
            </a:r>
          </a:p>
          <a:p>
            <a:pPr lvl="3"/>
            <a:r>
              <a:t>Body Level Four</a:t>
            </a:r>
          </a:p>
          <a:p>
            <a:pPr lvl="4"/>
            <a:r>
              <a:t>Body Level Five</a:t>
            </a:r>
          </a:p>
        </p:txBody>
      </p:sp>
      <p:sp>
        <p:nvSpPr>
          <p:cNvPr id="15" name="Shape 1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92" name="Shape 92"/>
          <p:cNvSpPr>
            <a:spLocks noGrp="1"/>
          </p:cNvSpPr>
          <p:nvPr>
            <p:ph type="pic" sz="quarter" idx="13"/>
          </p:nvPr>
        </p:nvSpPr>
        <p:spPr>
          <a:xfrm>
            <a:off x="7454900" y="2997200"/>
            <a:ext cx="3886200" cy="5435600"/>
          </a:xfrm>
          <a:prstGeom prst="rect">
            <a:avLst/>
          </a:prstGeom>
          <a:ln w="9525">
            <a:round/>
          </a:ln>
        </p:spPr>
        <p:txBody>
          <a:bodyPr lIns="91439" tIns="45719" rIns="91439" bIns="45719" anchor="t"/>
          <a:lstStyle/>
          <a:p>
            <a:endParaRPr/>
          </a:p>
        </p:txBody>
      </p:sp>
      <p:sp>
        <p:nvSpPr>
          <p:cNvPr id="93" name="Shape 93"/>
          <p:cNvSpPr>
            <a:spLocks noGrp="1"/>
          </p:cNvSpPr>
          <p:nvPr>
            <p:ph type="title"/>
          </p:nvPr>
        </p:nvSpPr>
        <p:spPr>
          <a:prstGeom prst="rect">
            <a:avLst/>
          </a:prstGeom>
        </p:spPr>
        <p:txBody>
          <a:bodyPr/>
          <a:lstStyle/>
          <a:p>
            <a:r>
              <a:t>Title Text</a:t>
            </a:r>
          </a:p>
        </p:txBody>
      </p:sp>
      <p:sp>
        <p:nvSpPr>
          <p:cNvPr id="94" name="Shape 94"/>
          <p:cNvSpPr>
            <a:spLocks noGrp="1"/>
          </p:cNvSpPr>
          <p:nvPr>
            <p:ph type="body" sz="half" idx="1"/>
          </p:nvPr>
        </p:nvSpPr>
        <p:spPr>
          <a:xfrm>
            <a:off x="990600" y="2654300"/>
            <a:ext cx="5130800" cy="6121400"/>
          </a:xfrm>
          <a:prstGeom prst="rect">
            <a:avLst/>
          </a:prstGeom>
        </p:spPr>
        <p:txBody>
          <a:bodyPr/>
          <a:lstStyle>
            <a:lvl1pPr marL="779780" indent="-462280">
              <a:spcBef>
                <a:spcPts val="3700"/>
              </a:spcBef>
              <a:buFont typeface="Gill Sans"/>
              <a:buBlip>
                <a:blip r:embed="rId2"/>
              </a:buBlip>
              <a:defRPr sz="3600"/>
            </a:lvl1pPr>
            <a:lvl2pPr marL="1427480" indent="-462280">
              <a:spcBef>
                <a:spcPts val="3700"/>
              </a:spcBef>
              <a:buFont typeface="Gill Sans"/>
              <a:buBlip>
                <a:blip r:embed="rId2"/>
              </a:buBlip>
              <a:defRPr sz="3600"/>
            </a:lvl2pPr>
            <a:lvl3pPr marL="2062479" indent="-462279">
              <a:spcBef>
                <a:spcPts val="3700"/>
              </a:spcBef>
              <a:buFont typeface="Gill Sans"/>
              <a:buBlip>
                <a:blip r:embed="rId2"/>
              </a:buBlip>
              <a:defRPr sz="3600"/>
            </a:lvl3pPr>
            <a:lvl4pPr marL="2722879" indent="-462279">
              <a:spcBef>
                <a:spcPts val="3700"/>
              </a:spcBef>
              <a:buFont typeface="Gill Sans"/>
              <a:buBlip>
                <a:blip r:embed="rId2"/>
              </a:buBlip>
              <a:defRPr sz="3600"/>
            </a:lvl4pPr>
            <a:lvl5pPr marL="3370579" indent="-462279">
              <a:spcBef>
                <a:spcPts val="3700"/>
              </a:spcBef>
              <a:buFont typeface="Gill Sans"/>
              <a:buBlip>
                <a:blip r:embed="rId2"/>
              </a:buBlip>
              <a:defRPr sz="3600"/>
            </a:lvl5pPr>
          </a:lstStyle>
          <a:p>
            <a:r>
              <a:t>Body Level One</a:t>
            </a:r>
          </a:p>
          <a:p>
            <a:pPr lvl="1"/>
            <a:r>
              <a:t>Body Level Two</a:t>
            </a:r>
          </a:p>
          <a:p>
            <a:pPr lvl="2"/>
            <a:r>
              <a:t>Body Level Three</a:t>
            </a:r>
          </a:p>
          <a:p>
            <a:pPr lvl="3"/>
            <a:r>
              <a:t>Body Level Four</a:t>
            </a:r>
          </a:p>
          <a:p>
            <a:pPr lvl="4"/>
            <a:r>
              <a:t>Body Level Five</a:t>
            </a: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mp; Bullets - Left">
    <p:spTree>
      <p:nvGrpSpPr>
        <p:cNvPr id="1" name=""/>
        <p:cNvGrpSpPr/>
        <p:nvPr/>
      </p:nvGrpSpPr>
      <p:grpSpPr>
        <a:xfrm>
          <a:off x="0" y="0"/>
          <a:ext cx="0" cy="0"/>
          <a:chOff x="0" y="0"/>
          <a:chExt cx="0" cy="0"/>
        </a:xfrm>
      </p:grpSpPr>
      <p:sp>
        <p:nvSpPr>
          <p:cNvPr id="102" name="Shape 102"/>
          <p:cNvSpPr>
            <a:spLocks noGrp="1"/>
          </p:cNvSpPr>
          <p:nvPr>
            <p:ph type="title"/>
          </p:nvPr>
        </p:nvSpPr>
        <p:spPr>
          <a:prstGeom prst="rect">
            <a:avLst/>
          </a:prstGeom>
        </p:spPr>
        <p:txBody>
          <a:bodyPr/>
          <a:lstStyle/>
          <a:p>
            <a:r>
              <a:t>Title Text</a:t>
            </a:r>
          </a:p>
        </p:txBody>
      </p:sp>
      <p:sp>
        <p:nvSpPr>
          <p:cNvPr id="103" name="Shape 103"/>
          <p:cNvSpPr>
            <a:spLocks noGrp="1"/>
          </p:cNvSpPr>
          <p:nvPr>
            <p:ph type="body" sz="half" idx="1"/>
          </p:nvPr>
        </p:nvSpPr>
        <p:spPr>
          <a:xfrm>
            <a:off x="990600" y="2654300"/>
            <a:ext cx="5130800" cy="6121400"/>
          </a:xfrm>
          <a:prstGeom prst="rect">
            <a:avLst/>
          </a:prstGeom>
        </p:spPr>
        <p:txBody>
          <a:bodyPr/>
          <a:lstStyle>
            <a:lvl1pPr marL="779780" indent="-462280">
              <a:spcBef>
                <a:spcPts val="3700"/>
              </a:spcBef>
              <a:buFont typeface="Gill Sans"/>
              <a:buBlip>
                <a:blip r:embed="rId2"/>
              </a:buBlip>
              <a:defRPr sz="3600"/>
            </a:lvl1pPr>
            <a:lvl2pPr marL="1427480" indent="-462280">
              <a:spcBef>
                <a:spcPts val="3700"/>
              </a:spcBef>
              <a:buFont typeface="Gill Sans"/>
              <a:buBlip>
                <a:blip r:embed="rId2"/>
              </a:buBlip>
              <a:defRPr sz="3600"/>
            </a:lvl2pPr>
            <a:lvl3pPr marL="2062479" indent="-462279">
              <a:spcBef>
                <a:spcPts val="3700"/>
              </a:spcBef>
              <a:buFont typeface="Gill Sans"/>
              <a:buBlip>
                <a:blip r:embed="rId2"/>
              </a:buBlip>
              <a:defRPr sz="3600"/>
            </a:lvl3pPr>
            <a:lvl4pPr marL="2722879" indent="-462279">
              <a:spcBef>
                <a:spcPts val="3700"/>
              </a:spcBef>
              <a:buFont typeface="Gill Sans"/>
              <a:buBlip>
                <a:blip r:embed="rId2"/>
              </a:buBlip>
              <a:defRPr sz="3600"/>
            </a:lvl4pPr>
            <a:lvl5pPr marL="3370579" indent="-462279">
              <a:spcBef>
                <a:spcPts val="3700"/>
              </a:spcBef>
              <a:buFont typeface="Gill Sans"/>
              <a:buBlip>
                <a:blip r:embed="rId2"/>
              </a:buBlip>
              <a:defRPr sz="3600"/>
            </a:lvl5pPr>
          </a:lstStyle>
          <a:p>
            <a:r>
              <a:t>Body Level One</a:t>
            </a:r>
          </a:p>
          <a:p>
            <a:pPr lvl="1"/>
            <a:r>
              <a:t>Body Level Two</a:t>
            </a:r>
          </a:p>
          <a:p>
            <a:pPr lvl="2"/>
            <a:r>
              <a:t>Body Level Three</a:t>
            </a:r>
          </a:p>
          <a:p>
            <a:pPr lvl="3"/>
            <a:r>
              <a:t>Body Level Four</a:t>
            </a:r>
          </a:p>
          <a:p>
            <a:pPr lvl="4"/>
            <a:r>
              <a:t>Body Level Five</a:t>
            </a:r>
          </a:p>
        </p:txBody>
      </p:sp>
      <p:sp>
        <p:nvSpPr>
          <p:cNvPr id="104" name="Shape 10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 Right">
    <p:spTree>
      <p:nvGrpSpPr>
        <p:cNvPr id="1" name=""/>
        <p:cNvGrpSpPr/>
        <p:nvPr/>
      </p:nvGrpSpPr>
      <p:grpSpPr>
        <a:xfrm>
          <a:off x="0" y="0"/>
          <a:ext cx="0" cy="0"/>
          <a:chOff x="0" y="0"/>
          <a:chExt cx="0" cy="0"/>
        </a:xfrm>
      </p:grpSpPr>
      <p:sp>
        <p:nvSpPr>
          <p:cNvPr id="111" name="Shape 111"/>
          <p:cNvSpPr>
            <a:spLocks noGrp="1"/>
          </p:cNvSpPr>
          <p:nvPr>
            <p:ph type="title"/>
          </p:nvPr>
        </p:nvSpPr>
        <p:spPr>
          <a:prstGeom prst="rect">
            <a:avLst/>
          </a:prstGeom>
        </p:spPr>
        <p:txBody>
          <a:bodyPr/>
          <a:lstStyle/>
          <a:p>
            <a:r>
              <a:t>Title Text</a:t>
            </a:r>
          </a:p>
        </p:txBody>
      </p:sp>
      <p:sp>
        <p:nvSpPr>
          <p:cNvPr id="112" name="Shape 112"/>
          <p:cNvSpPr>
            <a:spLocks noGrp="1"/>
          </p:cNvSpPr>
          <p:nvPr>
            <p:ph type="body" sz="quarter" idx="1"/>
          </p:nvPr>
        </p:nvSpPr>
        <p:spPr>
          <a:xfrm>
            <a:off x="7874000" y="2654300"/>
            <a:ext cx="4127500" cy="6121400"/>
          </a:xfrm>
          <a:prstGeom prst="rect">
            <a:avLst/>
          </a:prstGeom>
        </p:spPr>
        <p:txBody>
          <a:bodyPr/>
          <a:lstStyle>
            <a:lvl1pPr marL="779780" indent="-462280">
              <a:spcBef>
                <a:spcPts val="3700"/>
              </a:spcBef>
              <a:buFont typeface="Gill Sans"/>
              <a:buBlip>
                <a:blip r:embed="rId2"/>
              </a:buBlip>
              <a:defRPr sz="3600"/>
            </a:lvl1pPr>
            <a:lvl2pPr marL="1427480" indent="-462280">
              <a:spcBef>
                <a:spcPts val="3700"/>
              </a:spcBef>
              <a:buFont typeface="Gill Sans"/>
              <a:buBlip>
                <a:blip r:embed="rId2"/>
              </a:buBlip>
              <a:defRPr sz="3600"/>
            </a:lvl2pPr>
            <a:lvl3pPr marL="2062479" indent="-462279">
              <a:spcBef>
                <a:spcPts val="3700"/>
              </a:spcBef>
              <a:buFont typeface="Gill Sans"/>
              <a:buBlip>
                <a:blip r:embed="rId2"/>
              </a:buBlip>
              <a:defRPr sz="3600"/>
            </a:lvl3pPr>
            <a:lvl4pPr marL="2722879" indent="-462279">
              <a:spcBef>
                <a:spcPts val="3700"/>
              </a:spcBef>
              <a:buFont typeface="Gill Sans"/>
              <a:buBlip>
                <a:blip r:embed="rId2"/>
              </a:buBlip>
              <a:defRPr sz="3600"/>
            </a:lvl4pPr>
            <a:lvl5pPr marL="3370579" indent="-462279">
              <a:spcBef>
                <a:spcPts val="3700"/>
              </a:spcBef>
              <a:buFont typeface="Gill Sans"/>
              <a:buBlip>
                <a:blip r:embed="rId2"/>
              </a:buBlip>
              <a:defRPr sz="3600"/>
            </a:lvl5pPr>
          </a:lstStyle>
          <a:p>
            <a:r>
              <a:t>Body Level One</a:t>
            </a:r>
          </a:p>
          <a:p>
            <a:pPr lvl="1"/>
            <a:r>
              <a:t>Body Level Two</a:t>
            </a:r>
          </a:p>
          <a:p>
            <a:pPr lvl="2"/>
            <a:r>
              <a:t>Body Level Three</a:t>
            </a:r>
          </a:p>
          <a:p>
            <a:pPr lvl="3"/>
            <a:r>
              <a:t>Body Level Four</a:t>
            </a:r>
          </a:p>
          <a:p>
            <a:pPr lvl="4"/>
            <a:r>
              <a:t>Body Level Five</a:t>
            </a:r>
          </a:p>
        </p:txBody>
      </p:sp>
      <p:sp>
        <p:nvSpPr>
          <p:cNvPr id="113" name="Shape 1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2" name="Shape 22"/>
          <p:cNvSpPr>
            <a:spLocks noGrp="1"/>
          </p:cNvSpPr>
          <p:nvPr>
            <p:ph type="title"/>
          </p:nvPr>
        </p:nvSpPr>
        <p:spPr>
          <a:prstGeom prst="rect">
            <a:avLst/>
          </a:prstGeom>
        </p:spPr>
        <p:txBody>
          <a:bodyPr/>
          <a:lstStyle/>
          <a:p>
            <a:r>
              <a:t>Title Text</a:t>
            </a:r>
          </a:p>
        </p:txBody>
      </p:sp>
      <p:sp>
        <p:nvSpPr>
          <p:cNvPr id="23" name="Shape 23"/>
          <p:cNvSpPr>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24" name="Shape 2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Bullets - 2 Column">
    <p:spTree>
      <p:nvGrpSpPr>
        <p:cNvPr id="1" name=""/>
        <p:cNvGrpSpPr/>
        <p:nvPr/>
      </p:nvGrpSpPr>
      <p:grpSpPr>
        <a:xfrm>
          <a:off x="0" y="0"/>
          <a:ext cx="0" cy="0"/>
          <a:chOff x="0" y="0"/>
          <a:chExt cx="0" cy="0"/>
        </a:xfrm>
      </p:grpSpPr>
      <p:sp>
        <p:nvSpPr>
          <p:cNvPr id="31" name="Shape 31"/>
          <p:cNvSpPr>
            <a:spLocks noGrp="1"/>
          </p:cNvSpPr>
          <p:nvPr>
            <p:ph type="title"/>
          </p:nvPr>
        </p:nvSpPr>
        <p:spPr>
          <a:prstGeom prst="rect">
            <a:avLst/>
          </a:prstGeom>
        </p:spPr>
        <p:txBody>
          <a:bodyPr/>
          <a:lstStyle/>
          <a:p>
            <a:r>
              <a:t>Title Text</a:t>
            </a:r>
          </a:p>
        </p:txBody>
      </p:sp>
      <p:sp>
        <p:nvSpPr>
          <p:cNvPr id="32" name="Shape 32"/>
          <p:cNvSpPr>
            <a:spLocks noGrp="1"/>
          </p:cNvSpPr>
          <p:nvPr>
            <p:ph type="body" idx="1"/>
          </p:nvPr>
        </p:nvSpPr>
        <p:spPr>
          <a:prstGeom prst="rect">
            <a:avLst/>
          </a:prstGeom>
        </p:spPr>
        <p:txBody>
          <a:bodyPr numCol="2" spcCol="550545" anchor="t"/>
          <a:lstStyle>
            <a:lvl1pPr marL="779780" indent="-462280">
              <a:spcBef>
                <a:spcPts val="3700"/>
              </a:spcBef>
              <a:buFont typeface="Gill Sans"/>
              <a:buBlip>
                <a:blip r:embed="rId2"/>
              </a:buBlip>
              <a:defRPr sz="3600"/>
            </a:lvl1pPr>
            <a:lvl2pPr marL="1427480" indent="-462280">
              <a:spcBef>
                <a:spcPts val="3700"/>
              </a:spcBef>
              <a:buFont typeface="Gill Sans"/>
              <a:buBlip>
                <a:blip r:embed="rId2"/>
              </a:buBlip>
              <a:defRPr sz="3600"/>
            </a:lvl2pPr>
            <a:lvl3pPr marL="2062479" indent="-462279">
              <a:spcBef>
                <a:spcPts val="3700"/>
              </a:spcBef>
              <a:buFont typeface="Gill Sans"/>
              <a:buBlip>
                <a:blip r:embed="rId2"/>
              </a:buBlip>
              <a:defRPr sz="3600"/>
            </a:lvl3pPr>
            <a:lvl4pPr marL="2722879" indent="-462279">
              <a:spcBef>
                <a:spcPts val="3700"/>
              </a:spcBef>
              <a:buFont typeface="Gill Sans"/>
              <a:buBlip>
                <a:blip r:embed="rId2"/>
              </a:buBlip>
              <a:defRPr sz="3600"/>
            </a:lvl4pPr>
            <a:lvl5pPr marL="3370579" indent="-462279">
              <a:spcBef>
                <a:spcPts val="3700"/>
              </a:spcBef>
              <a:buFont typeface="Gill Sans"/>
              <a:buBlip>
                <a:blip r:embed="rId2"/>
              </a:buBlip>
              <a:defRPr sz="3600"/>
            </a:lvl5pPr>
          </a:lstStyle>
          <a:p>
            <a:r>
              <a:t>Body Level One</a:t>
            </a:r>
          </a:p>
          <a:p>
            <a:pPr lvl="1"/>
            <a:r>
              <a:t>Body Level Two</a:t>
            </a:r>
          </a:p>
          <a:p>
            <a:pPr lvl="2"/>
            <a:r>
              <a:t>Body Level Three</a:t>
            </a:r>
          </a:p>
          <a:p>
            <a:pPr lvl="3"/>
            <a:r>
              <a:t>Body Level Four</a:t>
            </a:r>
          </a:p>
          <a:p>
            <a:pPr lvl="4"/>
            <a:r>
              <a:t>Body Level Five</a:t>
            </a:r>
          </a:p>
        </p:txBody>
      </p:sp>
      <p:sp>
        <p:nvSpPr>
          <p:cNvPr id="33" name="Shape 3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40" name="Shape 40"/>
          <p:cNvSpPr>
            <a:spLocks noGrp="1"/>
          </p:cNvSpPr>
          <p:nvPr>
            <p:ph type="body" idx="1"/>
          </p:nvPr>
        </p:nvSpPr>
        <p:spPr>
          <a:xfrm>
            <a:off x="990600" y="965200"/>
            <a:ext cx="11010900" cy="7810500"/>
          </a:xfrm>
          <a:prstGeom prst="rect">
            <a:avLst/>
          </a:prstGeom>
        </p:spPr>
        <p:txBody>
          <a:bodyPr/>
          <a:lstStyle>
            <a:lvl1pPr>
              <a:spcBef>
                <a:spcPts val="4600"/>
              </a:spcBef>
              <a:buFont typeface="Gill Sans"/>
              <a:buBlip>
                <a:blip r:embed="rId2"/>
              </a:buBlip>
            </a:lvl1pPr>
            <a:lvl2pPr>
              <a:spcBef>
                <a:spcPts val="4600"/>
              </a:spcBef>
              <a:buFont typeface="Gill Sans"/>
              <a:buBlip>
                <a:blip r:embed="rId2"/>
              </a:buBlip>
            </a:lvl2pPr>
            <a:lvl3pPr>
              <a:spcBef>
                <a:spcPts val="4600"/>
              </a:spcBef>
              <a:buFont typeface="Gill Sans"/>
              <a:buBlip>
                <a:blip r:embed="rId2"/>
              </a:buBlip>
            </a:lvl3pPr>
            <a:lvl4pPr>
              <a:spcBef>
                <a:spcPts val="4600"/>
              </a:spcBef>
              <a:buFont typeface="Gill Sans"/>
              <a:buBlip>
                <a:blip r:embed="rId2"/>
              </a:buBlip>
            </a:lvl4pPr>
            <a:lvl5pPr>
              <a:spcBef>
                <a:spcPts val="4600"/>
              </a:spcBef>
              <a:buFont typeface="Gill Sans"/>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48" name="Shape 4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5" name="Shape 55"/>
          <p:cNvSpPr>
            <a:spLocks noGrp="1"/>
          </p:cNvSpPr>
          <p:nvPr>
            <p:ph type="title"/>
          </p:nvPr>
        </p:nvSpPr>
        <p:spPr>
          <a:prstGeom prst="rect">
            <a:avLst/>
          </a:prstGeom>
        </p:spPr>
        <p:txBody>
          <a:bodyPr/>
          <a:lstStyle/>
          <a:p>
            <a:r>
              <a:t>Title Text</a:t>
            </a:r>
          </a:p>
        </p:txBody>
      </p:sp>
      <p:sp>
        <p:nvSpPr>
          <p:cNvPr id="56" name="Shape 5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 Center">
    <p:spTree>
      <p:nvGrpSpPr>
        <p:cNvPr id="1" name=""/>
        <p:cNvGrpSpPr/>
        <p:nvPr/>
      </p:nvGrpSpPr>
      <p:grpSpPr>
        <a:xfrm>
          <a:off x="0" y="0"/>
          <a:ext cx="0" cy="0"/>
          <a:chOff x="0" y="0"/>
          <a:chExt cx="0" cy="0"/>
        </a:xfrm>
      </p:grpSpPr>
      <p:pic>
        <p:nvPicPr>
          <p:cNvPr id="63" name="red_black_line_v1.tiff"/>
          <p:cNvPicPr>
            <a:picLocks noChangeAspect="1"/>
          </p:cNvPicPr>
          <p:nvPr/>
        </p:nvPicPr>
        <p:blipFill>
          <a:blip r:embed="rId2">
            <a:extLst/>
          </a:blip>
          <a:stretch>
            <a:fillRect/>
          </a:stretch>
        </p:blipFill>
        <p:spPr>
          <a:xfrm>
            <a:off x="0" y="4584700"/>
            <a:ext cx="12433300" cy="482600"/>
          </a:xfrm>
          <a:prstGeom prst="rect">
            <a:avLst/>
          </a:prstGeom>
          <a:ln w="12700">
            <a:miter lim="400000"/>
          </a:ln>
        </p:spPr>
      </p:pic>
      <p:sp>
        <p:nvSpPr>
          <p:cNvPr id="64" name="Shape 64"/>
          <p:cNvSpPr>
            <a:spLocks noGrp="1"/>
          </p:cNvSpPr>
          <p:nvPr>
            <p:ph type="title"/>
          </p:nvPr>
        </p:nvSpPr>
        <p:spPr>
          <a:xfrm>
            <a:off x="850900" y="1524000"/>
            <a:ext cx="11290300" cy="3073400"/>
          </a:xfrm>
          <a:prstGeom prst="rect">
            <a:avLst/>
          </a:prstGeom>
        </p:spPr>
        <p:txBody>
          <a:bodyPr anchor="b"/>
          <a:lstStyle>
            <a:lvl1pPr algn="r"/>
          </a:lstStyle>
          <a:p>
            <a:r>
              <a:t>Title Text</a:t>
            </a:r>
          </a:p>
        </p:txBody>
      </p:sp>
      <p:sp>
        <p:nvSpPr>
          <p:cNvPr id="65" name="Shape 6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72" name="Shape 72"/>
          <p:cNvSpPr>
            <a:spLocks noGrp="1"/>
          </p:cNvSpPr>
          <p:nvPr>
            <p:ph type="pic" sz="quarter" idx="13"/>
          </p:nvPr>
        </p:nvSpPr>
        <p:spPr>
          <a:xfrm>
            <a:off x="3797300" y="2794000"/>
            <a:ext cx="5410200" cy="3937000"/>
          </a:xfrm>
          <a:prstGeom prst="rect">
            <a:avLst/>
          </a:prstGeom>
          <a:ln w="9525">
            <a:round/>
          </a:ln>
        </p:spPr>
        <p:txBody>
          <a:bodyPr lIns="91439" tIns="45719" rIns="91439" bIns="45719" anchor="t"/>
          <a:lstStyle/>
          <a:p>
            <a:endParaRPr/>
          </a:p>
        </p:txBody>
      </p:sp>
      <p:sp>
        <p:nvSpPr>
          <p:cNvPr id="73" name="Shape 73"/>
          <p:cNvSpPr>
            <a:spLocks noGrp="1"/>
          </p:cNvSpPr>
          <p:nvPr>
            <p:ph type="title"/>
          </p:nvPr>
        </p:nvSpPr>
        <p:spPr>
          <a:xfrm>
            <a:off x="635000" y="7543800"/>
            <a:ext cx="11734800" cy="1155700"/>
          </a:xfrm>
          <a:prstGeom prst="rect">
            <a:avLst/>
          </a:prstGeom>
        </p:spPr>
        <p:txBody>
          <a:bodyPr/>
          <a:lstStyle/>
          <a:p>
            <a:r>
              <a:t>Title Text</a:t>
            </a:r>
          </a:p>
        </p:txBody>
      </p:sp>
      <p:sp>
        <p:nvSpPr>
          <p:cNvPr id="74" name="Shape 7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pic>
        <p:nvPicPr>
          <p:cNvPr id="81" name="red_black_line_v1.tiff"/>
          <p:cNvPicPr>
            <a:picLocks noChangeAspect="1"/>
          </p:cNvPicPr>
          <p:nvPr/>
        </p:nvPicPr>
        <p:blipFill>
          <a:blip r:embed="rId2">
            <a:extLst/>
          </a:blip>
          <a:stretch>
            <a:fillRect/>
          </a:stretch>
        </p:blipFill>
        <p:spPr>
          <a:xfrm>
            <a:off x="-825500" y="4724400"/>
            <a:ext cx="7598834" cy="294950"/>
          </a:xfrm>
          <a:prstGeom prst="rect">
            <a:avLst/>
          </a:prstGeom>
          <a:ln w="12700">
            <a:miter lim="400000"/>
          </a:ln>
        </p:spPr>
      </p:pic>
      <p:sp>
        <p:nvSpPr>
          <p:cNvPr id="82" name="Shape 82"/>
          <p:cNvSpPr>
            <a:spLocks noGrp="1"/>
          </p:cNvSpPr>
          <p:nvPr>
            <p:ph type="pic" sz="quarter" idx="13"/>
          </p:nvPr>
        </p:nvSpPr>
        <p:spPr>
          <a:xfrm>
            <a:off x="7454900" y="2171700"/>
            <a:ext cx="3886200" cy="5435600"/>
          </a:xfrm>
          <a:prstGeom prst="rect">
            <a:avLst/>
          </a:prstGeom>
          <a:ln w="9525">
            <a:round/>
          </a:ln>
        </p:spPr>
        <p:txBody>
          <a:bodyPr lIns="91439" tIns="45719" rIns="91439" bIns="45719" anchor="t"/>
          <a:lstStyle/>
          <a:p>
            <a:endParaRPr/>
          </a:p>
        </p:txBody>
      </p:sp>
      <p:sp>
        <p:nvSpPr>
          <p:cNvPr id="83" name="Shape 83"/>
          <p:cNvSpPr>
            <a:spLocks noGrp="1"/>
          </p:cNvSpPr>
          <p:nvPr>
            <p:ph type="title"/>
          </p:nvPr>
        </p:nvSpPr>
        <p:spPr>
          <a:xfrm>
            <a:off x="685800" y="2019300"/>
            <a:ext cx="5943600" cy="2667000"/>
          </a:xfrm>
          <a:prstGeom prst="rect">
            <a:avLst/>
          </a:prstGeom>
        </p:spPr>
        <p:txBody>
          <a:bodyPr anchor="b"/>
          <a:lstStyle>
            <a:lvl1pPr>
              <a:defRPr sz="5600"/>
            </a:lvl1pPr>
          </a:lstStyle>
          <a:p>
            <a:r>
              <a:t>Title Text</a:t>
            </a:r>
          </a:p>
        </p:txBody>
      </p:sp>
      <p:sp>
        <p:nvSpPr>
          <p:cNvPr id="84" name="Shape 84"/>
          <p:cNvSpPr>
            <a:spLocks noGrp="1"/>
          </p:cNvSpPr>
          <p:nvPr>
            <p:ph type="body" sz="quarter" idx="1"/>
          </p:nvPr>
        </p:nvSpPr>
        <p:spPr>
          <a:xfrm>
            <a:off x="685800" y="5156200"/>
            <a:ext cx="5943600" cy="2324100"/>
          </a:xfrm>
          <a:prstGeom prst="rect">
            <a:avLst/>
          </a:prstGeom>
        </p:spPr>
        <p:txBody>
          <a:bodyPr anchor="t"/>
          <a:lstStyle>
            <a:lvl1pPr marL="0" indent="0" algn="ctr">
              <a:spcBef>
                <a:spcPts val="0"/>
              </a:spcBef>
              <a:buSzTx/>
              <a:buNone/>
              <a:defRPr sz="3600"/>
            </a:lvl1pPr>
            <a:lvl2pPr marL="0" indent="0" algn="ctr">
              <a:spcBef>
                <a:spcPts val="0"/>
              </a:spcBef>
              <a:buSzTx/>
              <a:buNone/>
              <a:defRPr sz="3600"/>
            </a:lvl2pPr>
            <a:lvl3pPr marL="0" indent="0" algn="ctr">
              <a:spcBef>
                <a:spcPts val="0"/>
              </a:spcBef>
              <a:buSzTx/>
              <a:buNone/>
              <a:defRPr sz="3600"/>
            </a:lvl3pPr>
            <a:lvl4pPr marL="0" indent="0" algn="ctr">
              <a:spcBef>
                <a:spcPts val="0"/>
              </a:spcBef>
              <a:buSzTx/>
              <a:buNone/>
              <a:defRPr sz="3600"/>
            </a:lvl4pPr>
            <a:lvl5pPr marL="0" indent="0" algn="ctr">
              <a:spcBef>
                <a:spcPts val="0"/>
              </a:spcBef>
              <a:buSzTx/>
              <a:buNone/>
              <a:defRPr sz="3600"/>
            </a:lvl5pPr>
          </a:lstStyle>
          <a:p>
            <a:r>
              <a:t>Body Level One</a:t>
            </a:r>
          </a:p>
          <a:p>
            <a:pPr lvl="1"/>
            <a:r>
              <a:t>Body Level Two</a:t>
            </a:r>
          </a:p>
          <a:p>
            <a:pPr lvl="2"/>
            <a:r>
              <a:t>Body Level Three</a:t>
            </a:r>
          </a:p>
          <a:p>
            <a:pPr lvl="3"/>
            <a:r>
              <a:t>Body Level Four</a:t>
            </a:r>
          </a:p>
          <a:p>
            <a:pPr lvl="4"/>
            <a:r>
              <a:t>Body Level Five</a:t>
            </a:r>
          </a:p>
        </p:txBody>
      </p:sp>
      <p:sp>
        <p:nvSpPr>
          <p:cNvPr id="85" name="Shape 8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t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pic>
        <p:nvPicPr>
          <p:cNvPr id="2" name="red_black_line_v1.tiff"/>
          <p:cNvPicPr>
            <a:picLocks noChangeAspect="1"/>
          </p:cNvPicPr>
          <p:nvPr/>
        </p:nvPicPr>
        <p:blipFill>
          <a:blip r:embed="rId15">
            <a:extLst/>
          </a:blip>
          <a:stretch>
            <a:fillRect/>
          </a:stretch>
        </p:blipFill>
        <p:spPr>
          <a:xfrm>
            <a:off x="0" y="1905000"/>
            <a:ext cx="12433300" cy="482600"/>
          </a:xfrm>
          <a:prstGeom prst="rect">
            <a:avLst/>
          </a:prstGeom>
          <a:ln w="12700">
            <a:miter lim="400000"/>
          </a:ln>
        </p:spPr>
      </p:pic>
      <p:sp>
        <p:nvSpPr>
          <p:cNvPr id="3" name="Shape 3"/>
          <p:cNvSpPr>
            <a:spLocks noGrp="1"/>
          </p:cNvSpPr>
          <p:nvPr>
            <p:ph type="title"/>
          </p:nvPr>
        </p:nvSpPr>
        <p:spPr>
          <a:xfrm>
            <a:off x="990600" y="584200"/>
            <a:ext cx="11010900" cy="1143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p>
            <a:r>
              <a:t>Title Text</a:t>
            </a:r>
          </a:p>
        </p:txBody>
      </p:sp>
      <p:sp>
        <p:nvSpPr>
          <p:cNvPr id="4" name="Shape 4"/>
          <p:cNvSpPr>
            <a:spLocks noGrp="1"/>
          </p:cNvSpPr>
          <p:nvPr>
            <p:ph type="body" idx="1"/>
          </p:nvPr>
        </p:nvSpPr>
        <p:spPr>
          <a:xfrm>
            <a:off x="990600" y="2654300"/>
            <a:ext cx="11010900" cy="61214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buBlip>
                <a:blip r:embed="rId16"/>
              </a:buBlip>
            </a:lvl1pPr>
            <a:lvl2pPr>
              <a:buBlip>
                <a:blip r:embed="rId16"/>
              </a:buBlip>
            </a:lvl2pPr>
            <a:lvl3pPr>
              <a:buBlip>
                <a:blip r:embed="rId16"/>
              </a:buBlip>
            </a:lvl3pPr>
            <a:lvl4pPr>
              <a:buBlip>
                <a:blip r:embed="rId16"/>
              </a:buBlip>
            </a:lvl4pPr>
            <a:lvl5pPr>
              <a:buBlip>
                <a:blip r:embed="rId16"/>
              </a:buBlip>
            </a:lvl5pPr>
          </a:lstStyle>
          <a:p>
            <a:r>
              <a:t>Body Level One</a:t>
            </a:r>
          </a:p>
          <a:p>
            <a:pPr lvl="1"/>
            <a:r>
              <a:t>Body Level Two</a:t>
            </a:r>
          </a:p>
          <a:p>
            <a:pPr lvl="2"/>
            <a:r>
              <a:t>Body Level Three</a:t>
            </a:r>
          </a:p>
          <a:p>
            <a:pPr lvl="3"/>
            <a:r>
              <a:t>Body Level Four</a:t>
            </a:r>
          </a:p>
          <a:p>
            <a:pPr lvl="4"/>
            <a:r>
              <a:t>Body Level Five</a:t>
            </a:r>
          </a:p>
        </p:txBody>
      </p:sp>
      <p:sp>
        <p:nvSpPr>
          <p:cNvPr id="5" name="Shape 5"/>
          <p:cNvSpPr>
            <a:spLocks noGrp="1"/>
          </p:cNvSpPr>
          <p:nvPr>
            <p:ph type="sldNum" sz="quarter" idx="2"/>
          </p:nvPr>
        </p:nvSpPr>
        <p:spPr>
          <a:xfrm>
            <a:off x="6286500" y="9258300"/>
            <a:ext cx="419100" cy="469900"/>
          </a:xfrm>
          <a:prstGeom prst="rect">
            <a:avLst/>
          </a:prstGeom>
          <a:ln w="12700">
            <a:miter lim="400000"/>
          </a:ln>
        </p:spPr>
        <p:txBody>
          <a:bodyPr wrap="none" lIns="50800" tIns="50800" rIns="50800" bIns="50800">
            <a:spAutoFit/>
          </a:bodyPr>
          <a:lstStyle>
            <a:lvl1pPr>
              <a:defRPr sz="2400" i="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mn-lt"/>
          <a:ea typeface="+mn-ea"/>
          <a:cs typeface="+mn-cs"/>
          <a:sym typeface="Times"/>
        </a:defRPr>
      </a:lvl1pPr>
      <a:lvl2pPr marL="0" marR="0" indent="228600" algn="ctr" defTabSz="584200" rtl="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mn-lt"/>
          <a:ea typeface="+mn-ea"/>
          <a:cs typeface="+mn-cs"/>
          <a:sym typeface="Times"/>
        </a:defRPr>
      </a:lvl2pPr>
      <a:lvl3pPr marL="0" marR="0" indent="457200" algn="ctr" defTabSz="584200" rtl="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mn-lt"/>
          <a:ea typeface="+mn-ea"/>
          <a:cs typeface="+mn-cs"/>
          <a:sym typeface="Times"/>
        </a:defRPr>
      </a:lvl3pPr>
      <a:lvl4pPr marL="0" marR="0" indent="685800" algn="ctr" defTabSz="584200" rtl="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mn-lt"/>
          <a:ea typeface="+mn-ea"/>
          <a:cs typeface="+mn-cs"/>
          <a:sym typeface="Times"/>
        </a:defRPr>
      </a:lvl4pPr>
      <a:lvl5pPr marL="0" marR="0" indent="914400" algn="ctr" defTabSz="584200" rtl="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mn-lt"/>
          <a:ea typeface="+mn-ea"/>
          <a:cs typeface="+mn-cs"/>
          <a:sym typeface="Times"/>
        </a:defRPr>
      </a:lvl5pPr>
      <a:lvl6pPr marL="0" marR="0" indent="1143000" algn="ctr" defTabSz="584200" rtl="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mn-lt"/>
          <a:ea typeface="+mn-ea"/>
          <a:cs typeface="+mn-cs"/>
          <a:sym typeface="Times"/>
        </a:defRPr>
      </a:lvl6pPr>
      <a:lvl7pPr marL="0" marR="0" indent="1371600" algn="ctr" defTabSz="584200" rtl="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mn-lt"/>
          <a:ea typeface="+mn-ea"/>
          <a:cs typeface="+mn-cs"/>
          <a:sym typeface="Times"/>
        </a:defRPr>
      </a:lvl7pPr>
      <a:lvl8pPr marL="0" marR="0" indent="1600200" algn="ctr" defTabSz="584200" rtl="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mn-lt"/>
          <a:ea typeface="+mn-ea"/>
          <a:cs typeface="+mn-cs"/>
          <a:sym typeface="Times"/>
        </a:defRPr>
      </a:lvl8pPr>
      <a:lvl9pPr marL="0" marR="0" indent="1828800" algn="ctr" defTabSz="584200" rtl="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mn-lt"/>
          <a:ea typeface="+mn-ea"/>
          <a:cs typeface="+mn-cs"/>
          <a:sym typeface="Times"/>
        </a:defRPr>
      </a:lvl9pPr>
    </p:titleStyle>
    <p:bodyStyle>
      <a:lvl1pPr marL="825500" marR="0" indent="-508000" algn="l" defTabSz="584200" latinLnBrk="0">
        <a:lnSpc>
          <a:spcPct val="100000"/>
        </a:lnSpc>
        <a:spcBef>
          <a:spcPts val="2000"/>
        </a:spcBef>
        <a:spcAft>
          <a:spcPts val="0"/>
        </a:spcAft>
        <a:buClrTx/>
        <a:buSzPct val="30000"/>
        <a:buFontTx/>
        <a:buBlip>
          <a:blip r:embed="rId16"/>
        </a:buBlip>
        <a:tabLst/>
        <a:defRPr sz="4800" b="0" i="1" u="none" strike="noStrike" cap="none" spc="0" baseline="0">
          <a:ln>
            <a:noFill/>
          </a:ln>
          <a:solidFill>
            <a:srgbClr val="000000"/>
          </a:solidFill>
          <a:uFillTx/>
          <a:latin typeface="+mn-lt"/>
          <a:ea typeface="+mn-ea"/>
          <a:cs typeface="+mn-cs"/>
          <a:sym typeface="Times"/>
        </a:defRPr>
      </a:lvl1pPr>
      <a:lvl2pPr marL="1473200" marR="0" indent="-508000" algn="l" defTabSz="584200" latinLnBrk="0">
        <a:lnSpc>
          <a:spcPct val="100000"/>
        </a:lnSpc>
        <a:spcBef>
          <a:spcPts val="2000"/>
        </a:spcBef>
        <a:spcAft>
          <a:spcPts val="0"/>
        </a:spcAft>
        <a:buClrTx/>
        <a:buSzPct val="30000"/>
        <a:buFontTx/>
        <a:buBlip>
          <a:blip r:embed="rId16"/>
        </a:buBlip>
        <a:tabLst/>
        <a:defRPr sz="4800" b="0" i="1" u="none" strike="noStrike" cap="none" spc="0" baseline="0">
          <a:ln>
            <a:noFill/>
          </a:ln>
          <a:solidFill>
            <a:srgbClr val="000000"/>
          </a:solidFill>
          <a:uFillTx/>
          <a:latin typeface="+mn-lt"/>
          <a:ea typeface="+mn-ea"/>
          <a:cs typeface="+mn-cs"/>
          <a:sym typeface="Times"/>
        </a:defRPr>
      </a:lvl2pPr>
      <a:lvl3pPr marL="2108200" marR="0" indent="-508000" algn="l" defTabSz="584200" latinLnBrk="0">
        <a:lnSpc>
          <a:spcPct val="100000"/>
        </a:lnSpc>
        <a:spcBef>
          <a:spcPts val="2000"/>
        </a:spcBef>
        <a:spcAft>
          <a:spcPts val="0"/>
        </a:spcAft>
        <a:buClrTx/>
        <a:buSzPct val="30000"/>
        <a:buFontTx/>
        <a:buBlip>
          <a:blip r:embed="rId16"/>
        </a:buBlip>
        <a:tabLst/>
        <a:defRPr sz="4800" b="0" i="1" u="none" strike="noStrike" cap="none" spc="0" baseline="0">
          <a:ln>
            <a:noFill/>
          </a:ln>
          <a:solidFill>
            <a:srgbClr val="000000"/>
          </a:solidFill>
          <a:uFillTx/>
          <a:latin typeface="+mn-lt"/>
          <a:ea typeface="+mn-ea"/>
          <a:cs typeface="+mn-cs"/>
          <a:sym typeface="Times"/>
        </a:defRPr>
      </a:lvl3pPr>
      <a:lvl4pPr marL="2768600" marR="0" indent="-508000" algn="l" defTabSz="584200" latinLnBrk="0">
        <a:lnSpc>
          <a:spcPct val="100000"/>
        </a:lnSpc>
        <a:spcBef>
          <a:spcPts val="2000"/>
        </a:spcBef>
        <a:spcAft>
          <a:spcPts val="0"/>
        </a:spcAft>
        <a:buClrTx/>
        <a:buSzPct val="30000"/>
        <a:buFontTx/>
        <a:buBlip>
          <a:blip r:embed="rId16"/>
        </a:buBlip>
        <a:tabLst/>
        <a:defRPr sz="4800" b="0" i="1" u="none" strike="noStrike" cap="none" spc="0" baseline="0">
          <a:ln>
            <a:noFill/>
          </a:ln>
          <a:solidFill>
            <a:srgbClr val="000000"/>
          </a:solidFill>
          <a:uFillTx/>
          <a:latin typeface="+mn-lt"/>
          <a:ea typeface="+mn-ea"/>
          <a:cs typeface="+mn-cs"/>
          <a:sym typeface="Times"/>
        </a:defRPr>
      </a:lvl4pPr>
      <a:lvl5pPr marL="3416300" marR="0" indent="-508000" algn="l" defTabSz="584200" latinLnBrk="0">
        <a:lnSpc>
          <a:spcPct val="100000"/>
        </a:lnSpc>
        <a:spcBef>
          <a:spcPts val="2000"/>
        </a:spcBef>
        <a:spcAft>
          <a:spcPts val="0"/>
        </a:spcAft>
        <a:buClrTx/>
        <a:buSzPct val="30000"/>
        <a:buFontTx/>
        <a:buBlip>
          <a:blip r:embed="rId16"/>
        </a:buBlip>
        <a:tabLst/>
        <a:defRPr sz="4800" b="0" i="1" u="none" strike="noStrike" cap="none" spc="0" baseline="0">
          <a:ln>
            <a:noFill/>
          </a:ln>
          <a:solidFill>
            <a:srgbClr val="000000"/>
          </a:solidFill>
          <a:uFillTx/>
          <a:latin typeface="+mn-lt"/>
          <a:ea typeface="+mn-ea"/>
          <a:cs typeface="+mn-cs"/>
          <a:sym typeface="Times"/>
        </a:defRPr>
      </a:lvl5pPr>
      <a:lvl6pPr marL="3771900" marR="0" indent="-508000" algn="l" defTabSz="584200" latinLnBrk="0">
        <a:lnSpc>
          <a:spcPct val="100000"/>
        </a:lnSpc>
        <a:spcBef>
          <a:spcPts val="2000"/>
        </a:spcBef>
        <a:spcAft>
          <a:spcPts val="0"/>
        </a:spcAft>
        <a:buClrTx/>
        <a:buSzPct val="30000"/>
        <a:buFontTx/>
        <a:buBlip>
          <a:blip r:embed="rId16"/>
        </a:buBlip>
        <a:tabLst/>
        <a:defRPr sz="4800" b="0" i="1" u="none" strike="noStrike" cap="none" spc="0" baseline="0">
          <a:ln>
            <a:noFill/>
          </a:ln>
          <a:solidFill>
            <a:srgbClr val="000000"/>
          </a:solidFill>
          <a:uFillTx/>
          <a:latin typeface="+mn-lt"/>
          <a:ea typeface="+mn-ea"/>
          <a:cs typeface="+mn-cs"/>
          <a:sym typeface="Times"/>
        </a:defRPr>
      </a:lvl6pPr>
      <a:lvl7pPr marL="4127500" marR="0" indent="-508000" algn="l" defTabSz="584200" latinLnBrk="0">
        <a:lnSpc>
          <a:spcPct val="100000"/>
        </a:lnSpc>
        <a:spcBef>
          <a:spcPts val="2000"/>
        </a:spcBef>
        <a:spcAft>
          <a:spcPts val="0"/>
        </a:spcAft>
        <a:buClrTx/>
        <a:buSzPct val="30000"/>
        <a:buFontTx/>
        <a:buBlip>
          <a:blip r:embed="rId16"/>
        </a:buBlip>
        <a:tabLst/>
        <a:defRPr sz="4800" b="0" i="1" u="none" strike="noStrike" cap="none" spc="0" baseline="0">
          <a:ln>
            <a:noFill/>
          </a:ln>
          <a:solidFill>
            <a:srgbClr val="000000"/>
          </a:solidFill>
          <a:uFillTx/>
          <a:latin typeface="+mn-lt"/>
          <a:ea typeface="+mn-ea"/>
          <a:cs typeface="+mn-cs"/>
          <a:sym typeface="Times"/>
        </a:defRPr>
      </a:lvl7pPr>
      <a:lvl8pPr marL="4483100" marR="0" indent="-508000" algn="l" defTabSz="584200" latinLnBrk="0">
        <a:lnSpc>
          <a:spcPct val="100000"/>
        </a:lnSpc>
        <a:spcBef>
          <a:spcPts val="2000"/>
        </a:spcBef>
        <a:spcAft>
          <a:spcPts val="0"/>
        </a:spcAft>
        <a:buClrTx/>
        <a:buSzPct val="30000"/>
        <a:buFontTx/>
        <a:buBlip>
          <a:blip r:embed="rId16"/>
        </a:buBlip>
        <a:tabLst/>
        <a:defRPr sz="4800" b="0" i="1" u="none" strike="noStrike" cap="none" spc="0" baseline="0">
          <a:ln>
            <a:noFill/>
          </a:ln>
          <a:solidFill>
            <a:srgbClr val="000000"/>
          </a:solidFill>
          <a:uFillTx/>
          <a:latin typeface="+mn-lt"/>
          <a:ea typeface="+mn-ea"/>
          <a:cs typeface="+mn-cs"/>
          <a:sym typeface="Times"/>
        </a:defRPr>
      </a:lvl8pPr>
      <a:lvl9pPr marL="4838700" marR="0" indent="-508000" algn="l" defTabSz="584200" latinLnBrk="0">
        <a:lnSpc>
          <a:spcPct val="100000"/>
        </a:lnSpc>
        <a:spcBef>
          <a:spcPts val="2000"/>
        </a:spcBef>
        <a:spcAft>
          <a:spcPts val="0"/>
        </a:spcAft>
        <a:buClrTx/>
        <a:buSzPct val="30000"/>
        <a:buFontTx/>
        <a:buBlip>
          <a:blip r:embed="rId16"/>
        </a:buBlip>
        <a:tabLst/>
        <a:defRPr sz="4800" b="0" i="1" u="none" strike="noStrike" cap="none" spc="0" baseline="0">
          <a:ln>
            <a:noFill/>
          </a:ln>
          <a:solidFill>
            <a:srgbClr val="000000"/>
          </a:solidFill>
          <a:uFillTx/>
          <a:latin typeface="+mn-lt"/>
          <a:ea typeface="+mn-ea"/>
          <a:cs typeface="+mn-cs"/>
          <a:sym typeface="Times"/>
        </a:defRPr>
      </a:lvl9pPr>
    </p:bodyStyle>
    <p:otherStyle>
      <a:lvl1pPr marL="0" marR="0" indent="0" algn="ctr" defTabSz="5842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Times"/>
        </a:defRPr>
      </a:lvl1pPr>
      <a:lvl2pPr marL="0" marR="0" indent="228600" algn="ctr" defTabSz="5842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Times"/>
        </a:defRPr>
      </a:lvl2pPr>
      <a:lvl3pPr marL="0" marR="0" indent="457200" algn="ctr" defTabSz="5842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Times"/>
        </a:defRPr>
      </a:lvl3pPr>
      <a:lvl4pPr marL="0" marR="0" indent="685800" algn="ctr" defTabSz="5842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Times"/>
        </a:defRPr>
      </a:lvl4pPr>
      <a:lvl5pPr marL="0" marR="0" indent="914400" algn="ctr" defTabSz="5842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Times"/>
        </a:defRPr>
      </a:lvl5pPr>
      <a:lvl6pPr marL="0" marR="0" indent="1143000" algn="ctr" defTabSz="5842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Times"/>
        </a:defRPr>
      </a:lvl6pPr>
      <a:lvl7pPr marL="0" marR="0" indent="1371600" algn="ctr" defTabSz="5842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Times"/>
        </a:defRPr>
      </a:lvl7pPr>
      <a:lvl8pPr marL="0" marR="0" indent="1600200" algn="ctr" defTabSz="5842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Times"/>
        </a:defRPr>
      </a:lvl8pPr>
      <a:lvl9pPr marL="0" marR="0" indent="1828800" algn="ctr" defTabSz="5842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Time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biblehub" TargetMode="External"/><Relationship Id="rId3" Type="http://schemas.openxmlformats.org/officeDocument/2006/relationships/image" Target="../media/image4.png"/><Relationship Id="rId7" Type="http://schemas.openxmlformats.org/officeDocument/2006/relationships/hyperlink" Target="http://biblehub.com/hebrew/559.htm" TargetMode="External"/><Relationship Id="rId12" Type="http://schemas.openxmlformats.org/officeDocument/2006/relationships/hyperlink" Target="http://biblehub.com/heb"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biblehub.com/hebrew/120.htm" TargetMode="External"/><Relationship Id="rId11" Type="http://schemas.openxmlformats.org/officeDocument/2006/relationships/hyperlink" Target="http://biblehub.com/hebrew/398.htm" TargetMode="External"/><Relationship Id="rId5" Type="http://schemas.openxmlformats.org/officeDocument/2006/relationships/hyperlink" Target="http://biblehub.com/hebrew/6680.htm" TargetMode="External"/><Relationship Id="rId10" Type="http://schemas.openxmlformats.org/officeDocument/2006/relationships/hyperlink" Target="http://biblehub.com/hebrew/1588.htm" TargetMode="External"/><Relationship Id="rId4" Type="http://schemas.openxmlformats.org/officeDocument/2006/relationships/hyperlink" Target="http://biblehub.com/hebrew/3068.htm" TargetMode="External"/><Relationship Id="rId9" Type="http://schemas.openxmlformats.org/officeDocument/2006/relationships/hyperlink" Target="http://biblehub.com/hebrew/6086.htm"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biblehub.com/hebrew/6086.htm" TargetMode="External"/><Relationship Id="rId3" Type="http://schemas.openxmlformats.org/officeDocument/2006/relationships/image" Target="../media/image4.png"/><Relationship Id="rId7" Type="http://schemas.openxmlformats.org/officeDocument/2006/relationships/hyperlink" Target="http://biblehub.com/hebrew/6529.ht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biblehub.com/hebrew/5175.htm" TargetMode="External"/><Relationship Id="rId5" Type="http://schemas.openxmlformats.org/officeDocument/2006/relationships/hyperlink" Target="http://biblehub.com/hebrew/559.htm" TargetMode="External"/><Relationship Id="rId10" Type="http://schemas.openxmlformats.org/officeDocument/2006/relationships/hyperlink" Target="http://biblehub.com/hebrew/398.htm" TargetMode="External"/><Relationship Id="rId4" Type="http://schemas.openxmlformats.org/officeDocument/2006/relationships/hyperlink" Target="http://biblehub.com/hebrew/802.htm" TargetMode="External"/><Relationship Id="rId9" Type="http://schemas.openxmlformats.org/officeDocument/2006/relationships/hyperlink" Target="http://biblehub.com/hebrew/1588.ht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hyperlink" Target="http://biblehub.com/greek/3344.htm" TargetMode="External"/><Relationship Id="rId13" Type="http://schemas.openxmlformats.org/officeDocument/2006/relationships/hyperlink" Target="http://biblehub.com/greek/5479.htm" TargetMode="External"/><Relationship Id="rId3" Type="http://schemas.openxmlformats.org/officeDocument/2006/relationships/image" Target="../media/image4.png"/><Relationship Id="rId7" Type="http://schemas.openxmlformats.org/officeDocument/2006/relationships/hyperlink" Target="http://biblehub.c" TargetMode="External"/><Relationship Id="rId12" Type="http://schemas.openxmlformats.org/officeDocument/2006/relationships/hyperlink" Target="http://biblehub.com/greek/3588.htm"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biblehub.com/greek/2532.htm" TargetMode="External"/><Relationship Id="rId11" Type="http://schemas.openxmlformats.org/officeDocument/2006/relationships/hyperlink" Target="http://biblehub.com/greek/1519.htm" TargetMode="External"/><Relationship Id="rId5" Type="http://schemas.openxmlformats.org/officeDocument/2006/relationships/hyperlink" Target="http://biblehub.com/greek/3996.htm" TargetMode="External"/><Relationship Id="rId15" Type="http://schemas.openxmlformats.org/officeDocument/2006/relationships/hyperlink" Target="http://biblehub.com/greek/2726.htm" TargetMode="External"/><Relationship Id="rId10" Type="http://schemas.openxmlformats.org/officeDocument/2006/relationships/hyperlink" Target="http://biblehub.com/greek/1071.htm" TargetMode="External"/><Relationship Id="rId4" Type="http://schemas.openxmlformats.org/officeDocument/2006/relationships/hyperlink" Target="http://biblehub.com/greek/5003.htm" TargetMode="External"/><Relationship Id="rId9" Type="http://schemas.openxmlformats.org/officeDocument/2006/relationships/hyperlink" Target="http://biblehub.com/greek/4771.htm" TargetMode="External"/><Relationship Id="rId14" Type="http://schemas.openxmlformats.org/officeDocument/2006/relationships/hyperlink" Target="http://biblehub.com"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hyperlink" Target="http://biblehub.com/greek/3756.htm" TargetMode="External"/><Relationship Id="rId3" Type="http://schemas.openxmlformats.org/officeDocument/2006/relationships/hyperlink" Target="http://biblehub.com/greek/1161.htm" TargetMode="External"/><Relationship Id="rId7" Type="http://schemas.openxmlformats.org/officeDocument/2006/relationships/hyperlink" Target="http://biblehub.com/greek/2316.htm"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hyperlink" Target="http://biblehub.com/greek" TargetMode="External"/><Relationship Id="rId5" Type="http://schemas.openxmlformats.org/officeDocument/2006/relationships/hyperlink" Target="http://biblehub.com/greek/2019.htm" TargetMode="External"/><Relationship Id="rId4" Type="http://schemas.openxmlformats.org/officeDocument/2006/relationships/hyperlink" Target="http://biblehub.com/greek/1218.htm" TargetMode="External"/><Relationship Id="rId9" Type="http://schemas.openxmlformats.org/officeDocument/2006/relationships/hyperlink" Target="http://biblehub.com/greek/444.htm"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8" Type="http://schemas.openxmlformats.org/officeDocument/2006/relationships/hyperlink" Target="http://biblehub.com/greek/2398.htm" TargetMode="External"/><Relationship Id="rId3" Type="http://schemas.openxmlformats.org/officeDocument/2006/relationships/hyperlink" Target="http://biblehub.com/greek/1161.htm" TargetMode="External"/><Relationship Id="rId7" Type="http://schemas.openxmlformats.org/officeDocument/2006/relationships/hyperlink" Target="http://bible" TargetMode="External"/><Relationship Id="rId12" Type="http://schemas.openxmlformats.org/officeDocument/2006/relationships/hyperlink" Target="http://biblehub.com/greek/1185.htm"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hyperlink" Target="http://biblehub.com/greek/5259.htm" TargetMode="External"/><Relationship Id="rId11" Type="http://schemas.openxmlformats.org/officeDocument/2006/relationships/hyperlink" Target="http://biblehub.com/greek/" TargetMode="External"/><Relationship Id="rId5" Type="http://schemas.openxmlformats.org/officeDocument/2006/relationships/hyperlink" Target="http://biblehub.com/greek/3985.htm" TargetMode="External"/><Relationship Id="rId10" Type="http://schemas.openxmlformats.org/officeDocument/2006/relationships/hyperlink" Target="http://biblehub.com/greek/1828.htm" TargetMode="External"/><Relationship Id="rId4" Type="http://schemas.openxmlformats.org/officeDocument/2006/relationships/hyperlink" Target="http://biblehub.com/greek/1538.htm" TargetMode="External"/><Relationship Id="rId9" Type="http://schemas.openxmlformats.org/officeDocument/2006/relationships/hyperlink" Target="http://biblehub.com/greek/1939.htm" TargetMode="External"/></Relationships>
</file>

<file path=ppt/slides/_rels/slide47.xml.rels><?xml version="1.0" encoding="UTF-8" standalone="yes"?>
<Relationships xmlns="http://schemas.openxmlformats.org/package/2006/relationships"><Relationship Id="rId8" Type="http://schemas.openxmlformats.org/officeDocument/2006/relationships/hyperlink" Target="http://biblehub.com/hebrew/5496.htm" TargetMode="External"/><Relationship Id="rId13" Type="http://schemas.openxmlformats.org/officeDocument/2006/relationships/hyperlink" Target="http://biblehub.com/greek/1228.htm" TargetMode="External"/><Relationship Id="rId18" Type="http://schemas.openxmlformats.org/officeDocument/2006/relationships/hyperlink" Target="http://biblehub.com/greek/2588.htm" TargetMode="External"/><Relationship Id="rId3" Type="http://schemas.openxmlformats.org/officeDocument/2006/relationships/image" Target="../media/image4.png"/><Relationship Id="rId21" Type="http://schemas.openxmlformats.org/officeDocument/2006/relationships/hyperlink" Target="http://biblehub.com/greek/2469.htm" TargetMode="External"/><Relationship Id="rId7" Type="http://schemas.openxmlformats.org/officeDocument/2006/relationships/hyperlink" Target="http://biblehub.com/hebrew/3478.htm" TargetMode="External"/><Relationship Id="rId12" Type="http://schemas.openxmlformats.org/officeDocument/2006/relationships/hyperlink" Target="http://biblehub.com/greek/1096.htm" TargetMode="External"/><Relationship Id="rId17" Type="http://schemas.openxmlformats.org/officeDocument/2006/relationships/hyperlink" Target="http://biblehub.com/greek/3588.htm" TargetMode="External"/><Relationship Id="rId2" Type="http://schemas.openxmlformats.org/officeDocument/2006/relationships/notesSlide" Target="../notesSlides/notesSlide38.xml"/><Relationship Id="rId16" Type="http://schemas.openxmlformats.org/officeDocument/2006/relationships/hyperlink" Target="http://biblehub.com/greek/1519" TargetMode="External"/><Relationship Id="rId20" Type="http://schemas.openxmlformats.org/officeDocument/2006/relationships/hyperlink" Target="http://biblehub.com/greek/4613.htm" TargetMode="External"/><Relationship Id="rId1" Type="http://schemas.openxmlformats.org/officeDocument/2006/relationships/slideLayout" Target="../slideLayouts/slideLayout2.xml"/><Relationship Id="rId6" Type="http://schemas.openxmlformats.org/officeDocument/2006/relationships/hyperlink" Target="http://bible" TargetMode="External"/><Relationship Id="rId11" Type="http://schemas.openxmlformats.org/officeDocument/2006/relationships/hyperlink" Target="http://biblehub.com/greek/1173.htm" TargetMode="External"/><Relationship Id="rId24" Type="http://schemas.openxmlformats.org/officeDocument/2006/relationships/hyperlink" Target="http://biblehub.com/greek/846.htm" TargetMode="External"/><Relationship Id="rId5" Type="http://schemas.openxmlformats.org/officeDocument/2006/relationships/hyperlink" Target="http://biblehub.com/hebrew/5975.htm" TargetMode="External"/><Relationship Id="rId15" Type="http://schemas.openxmlformats.org/officeDocument/2006/relationships/hyperlink" Target="http://biblehub.com/greek/906.htm" TargetMode="External"/><Relationship Id="rId23" Type="http://schemas.openxmlformats.org/officeDocument/2006/relationships/hyperlink" Target="http://biblehub.com/greek/3860.htm" TargetMode="External"/><Relationship Id="rId10" Type="http://schemas.openxmlformats.org/officeDocument/2006/relationships/hyperlink" Target="http://biblehub.com/hebrew" TargetMode="External"/><Relationship Id="rId19" Type="http://schemas.openxmlformats.org/officeDocument/2006/relationships/hyperlink" Target="http://biblehub.com/greek/2455.htm" TargetMode="External"/><Relationship Id="rId4" Type="http://schemas.openxmlformats.org/officeDocument/2006/relationships/hyperlink" Target="http://biblehub.com/hebrew/7854.htm" TargetMode="External"/><Relationship Id="rId9" Type="http://schemas.openxmlformats.org/officeDocument/2006/relationships/hyperlink" Target="http://biblehub.com/hebrew/1732.htm" TargetMode="External"/><Relationship Id="rId14" Type="http://schemas.openxmlformats.org/officeDocument/2006/relationships/hyperlink" Target="http://biblehub.com/greek/2235.htm" TargetMode="External"/><Relationship Id="rId22" Type="http://schemas.openxmlformats.org/officeDocument/2006/relationships/hyperlink" Target="http://biblehub.com/greek/2443.htm"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hyperlink" Target="http://biblehub.com/greek/2228.htm" TargetMode="External"/><Relationship Id="rId13" Type="http://schemas.openxmlformats.org/officeDocument/2006/relationships/hyperlink" Target="http://biblehub.com/greek/2233.htm" TargetMode="External"/><Relationship Id="rId18" Type="http://schemas.openxmlformats.org/officeDocument/2006/relationships/hyperlink" Target="http://biblehub.com/greek/125.htm" TargetMode="External"/><Relationship Id="rId3" Type="http://schemas.openxmlformats.org/officeDocument/2006/relationships/image" Target="../media/image4.png"/><Relationship Id="rId21" Type="http://schemas.openxmlformats.org/officeDocument/2006/relationships/hyperlink" Target="http://biblehub.com/greek/1519.htm" TargetMode="External"/><Relationship Id="rId7" Type="http://schemas.openxmlformats.org/officeDocument/2006/relationships/hyperlink" Target="http://biblehub.com/greek/3123.htm" TargetMode="External"/><Relationship Id="rId12" Type="http://schemas.openxmlformats.org/officeDocument/2006/relationships/hyperlink" Target="http://biblehub.com/greek/266.htm" TargetMode="External"/><Relationship Id="rId17" Type="http://schemas.openxmlformats.org/officeDocument/2006/relationships/hyperlink" Target="http://biblehub.com/greek/2344.htm" TargetMode="External"/><Relationship Id="rId2" Type="http://schemas.openxmlformats.org/officeDocument/2006/relationships/notesSlide" Target="../notesSlides/notesSlide43.xml"/><Relationship Id="rId16" Type="http://schemas.openxmlformats.org/officeDocument/2006/relationships/hyperlink" Target="http://biblehub.com" TargetMode="External"/><Relationship Id="rId20" Type="http://schemas.openxmlformats.org/officeDocument/2006/relationships/hyperlink" Target="http://biblehub.com/greek/578.htm" TargetMode="External"/><Relationship Id="rId1" Type="http://schemas.openxmlformats.org/officeDocument/2006/relationships/slideLayout" Target="../slideLayouts/slideLayout2.xml"/><Relationship Id="rId6" Type="http://schemas.openxmlformats.org/officeDocument/2006/relationships/hyperlink" Target="http://biblehub.com/greek/2992.htm" TargetMode="External"/><Relationship Id="rId11" Type="http://schemas.openxmlformats.org/officeDocument/2006/relationships/hyperlink" Target="http://biblehub.com/greek/619.htm" TargetMode="External"/><Relationship Id="rId5" Type="http://schemas.openxmlformats.org/officeDocument/2006/relationships/hyperlink" Target="http://biblehub.com/greek/4778.htm" TargetMode="External"/><Relationship Id="rId15" Type="http://schemas.openxmlformats.org/officeDocument/2006/relationships/hyperlink" Target="http://biblehub.com/greek/5547.htm" TargetMode="External"/><Relationship Id="rId23" Type="http://schemas.openxmlformats.org/officeDocument/2006/relationships/hyperlink" Target="http://biblehub.com/greek/3405.htm" TargetMode="External"/><Relationship Id="rId10" Type="http://schemas.openxmlformats.org/officeDocument/2006/relationships/hyperlink" Target="http://biblehub.com/greek/4340.htm" TargetMode="External"/><Relationship Id="rId19" Type="http://schemas.openxmlformats.org/officeDocument/2006/relationships/hyperlink" Target="http://biblehub.com/greek/1063.htm" TargetMode="External"/><Relationship Id="rId4" Type="http://schemas.openxmlformats.org/officeDocument/2006/relationships/hyperlink" Target="http://biblehub.com/greek/138.htm" TargetMode="External"/><Relationship Id="rId9" Type="http://schemas.openxmlformats.org/officeDocument/2006/relationships/hyperlink" Target="http://biblehub.com/greek/219" TargetMode="External"/><Relationship Id="rId14" Type="http://schemas.openxmlformats.org/officeDocument/2006/relationships/hyperlink" Target="http://biblehub.com/greek/3680.htm" TargetMode="External"/><Relationship Id="rId22" Type="http://schemas.openxmlformats.org/officeDocument/2006/relationships/hyperlink" Target="http://biblehub.com/greek/3588.htm"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biblehub.com/revelation/12-9.ht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OTFM-The-Snake-template.jpg"/>
          <p:cNvPicPr>
            <a:picLocks noChangeAspect="1"/>
          </p:cNvPicPr>
          <p:nvPr/>
        </p:nvPicPr>
        <p:blipFill>
          <a:blip r:embed="rId2">
            <a:extLst/>
          </a:blip>
          <a:stretch>
            <a:fillRect/>
          </a:stretch>
        </p:blipFill>
        <p:spPr>
          <a:xfrm>
            <a:off x="2705100" y="3162300"/>
            <a:ext cx="7823200" cy="5941278"/>
          </a:xfrm>
          <a:prstGeom prst="rect">
            <a:avLst/>
          </a:prstGeom>
          <a:ln w="12700">
            <a:miter lim="400000"/>
          </a:ln>
        </p:spPr>
      </p:pic>
      <p:sp>
        <p:nvSpPr>
          <p:cNvPr id="123" name="Shape 123"/>
          <p:cNvSpPr>
            <a:spLocks noGrp="1"/>
          </p:cNvSpPr>
          <p:nvPr>
            <p:ph type="title"/>
          </p:nvPr>
        </p:nvSpPr>
        <p:spPr>
          <a:prstGeom prst="rect">
            <a:avLst/>
          </a:prstGeom>
        </p:spPr>
        <p:txBody>
          <a:bodyPr/>
          <a:lstStyle>
            <a:lvl1pPr>
              <a:defRPr sz="4400">
                <a:latin typeface="Jazz LET"/>
                <a:ea typeface="Jazz LET"/>
                <a:cs typeface="Jazz LET"/>
                <a:sym typeface="Jazz LET"/>
              </a:defRPr>
            </a:lvl1pPr>
          </a:lstStyle>
          <a:p>
            <a:r>
              <a:t>Learning from God’s Big OT Events: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hape 160"/>
          <p:cNvSpPr>
            <a:spLocks noGrp="1"/>
          </p:cNvSpPr>
          <p:nvPr>
            <p:ph type="title"/>
          </p:nvPr>
        </p:nvSpPr>
        <p:spPr>
          <a:prstGeom prst="rect">
            <a:avLst/>
          </a:prstGeom>
        </p:spPr>
        <p:txBody>
          <a:bodyPr/>
          <a:lstStyle/>
          <a:p>
            <a:r>
              <a:t>Lie 1</a:t>
            </a:r>
          </a:p>
        </p:txBody>
      </p:sp>
      <p:pic>
        <p:nvPicPr>
          <p:cNvPr id="161" name="OTFM-The-Snake-Lie1.jpg"/>
          <p:cNvPicPr>
            <a:picLocks noChangeAspect="1"/>
          </p:cNvPicPr>
          <p:nvPr/>
        </p:nvPicPr>
        <p:blipFill>
          <a:blip r:embed="rId3">
            <a:extLst/>
          </a:blip>
          <a:stretch>
            <a:fillRect/>
          </a:stretch>
        </p:blipFill>
        <p:spPr>
          <a:xfrm>
            <a:off x="3276600" y="2476500"/>
            <a:ext cx="6731000" cy="5111814"/>
          </a:xfrm>
          <a:prstGeom prst="rect">
            <a:avLst/>
          </a:prstGeom>
          <a:ln w="12700">
            <a:miter lim="400000"/>
          </a:ln>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Shape 165"/>
          <p:cNvSpPr>
            <a:spLocks noGrp="1"/>
          </p:cNvSpPr>
          <p:nvPr>
            <p:ph type="title"/>
          </p:nvPr>
        </p:nvSpPr>
        <p:spPr>
          <a:xfrm>
            <a:off x="869950" y="711200"/>
            <a:ext cx="11264900" cy="8521700"/>
          </a:xfrm>
          <a:prstGeom prst="rect">
            <a:avLst/>
          </a:prstGeom>
        </p:spPr>
        <p:txBody>
          <a:bodyPr/>
          <a:lstStyle/>
          <a:p>
            <a:pPr algn="l">
              <a:spcBef>
                <a:spcPts val="2000"/>
              </a:spcBef>
              <a:defRPr sz="3600" i="1">
                <a:latin typeface="Verdana"/>
                <a:ea typeface="Verdana"/>
                <a:cs typeface="Verdana"/>
                <a:sym typeface="Verdana"/>
              </a:defRPr>
            </a:pPr>
            <a:endParaRPr i="0">
              <a:solidFill>
                <a:srgbClr val="001220"/>
              </a:solidFill>
            </a:endParaRPr>
          </a:p>
          <a:p>
            <a:pPr algn="l">
              <a:spcBef>
                <a:spcPts val="2000"/>
              </a:spcBef>
              <a:defRPr sz="3600" i="1">
                <a:latin typeface="Verdana"/>
                <a:ea typeface="Verdana"/>
                <a:cs typeface="Verdana"/>
                <a:sym typeface="Verdana"/>
              </a:defRPr>
            </a:pPr>
            <a:r>
              <a:rPr i="0">
                <a:solidFill>
                  <a:srgbClr val="001220"/>
                </a:solidFill>
              </a:rPr>
              <a:t>Now the serpent was more crafty than any beast of the field which the LORD God had made. And he said to the woman, "</a:t>
            </a:r>
            <a:r>
              <a:rPr>
                <a:solidFill>
                  <a:srgbClr val="001220"/>
                </a:solidFill>
              </a:rPr>
              <a:t>Indeed, has God said</a:t>
            </a:r>
            <a:r>
              <a:rPr i="0">
                <a:solidFill>
                  <a:srgbClr val="001220"/>
                </a:solidFill>
              </a:rPr>
              <a:t>…</a:t>
            </a:r>
            <a:r>
              <a:rPr b="1" i="0">
                <a:solidFill>
                  <a:srgbClr val="001220"/>
                </a:solidFill>
              </a:rPr>
              <a:t> Genesis 3:1a</a:t>
            </a:r>
          </a:p>
          <a:p>
            <a:pPr algn="l">
              <a:spcBef>
                <a:spcPts val="2000"/>
              </a:spcBef>
              <a:defRPr sz="3600" i="1">
                <a:latin typeface="Verdana"/>
                <a:ea typeface="Verdana"/>
                <a:cs typeface="Verdana"/>
                <a:sym typeface="Verdana"/>
              </a:defRPr>
            </a:pPr>
            <a:endParaRPr b="1" i="0">
              <a:solidFill>
                <a:srgbClr val="001220"/>
              </a:solidFill>
            </a:endParaRPr>
          </a:p>
          <a:p>
            <a:pPr algn="l">
              <a:spcBef>
                <a:spcPts val="2000"/>
              </a:spcBef>
              <a:defRPr sz="2400" i="1">
                <a:latin typeface="Verdana"/>
                <a:ea typeface="Verdana"/>
                <a:cs typeface="Verdana"/>
                <a:sym typeface="Verdana"/>
              </a:defRPr>
            </a:pPr>
            <a:endParaRPr b="1" i="0">
              <a:solidFill>
                <a:srgbClr val="001220"/>
              </a:solidFill>
            </a:endParaRPr>
          </a:p>
          <a:p>
            <a:pPr algn="l">
              <a:spcBef>
                <a:spcPts val="2000"/>
              </a:spcBef>
              <a:defRPr sz="3600" i="1">
                <a:latin typeface="Verdana"/>
                <a:ea typeface="Verdana"/>
                <a:cs typeface="Verdana"/>
                <a:sym typeface="Verdana"/>
              </a:defRPr>
            </a:pPr>
            <a:endParaRPr i="0">
              <a:solidFill>
                <a:srgbClr val="001220"/>
              </a:solidFill>
            </a:endParaRPr>
          </a:p>
          <a:p>
            <a:pPr algn="l">
              <a:spcBef>
                <a:spcPts val="2000"/>
              </a:spcBef>
              <a:defRPr sz="2400" i="1">
                <a:latin typeface="Verdana"/>
                <a:ea typeface="Verdana"/>
                <a:cs typeface="Verdana"/>
                <a:sym typeface="Verdana"/>
              </a:defRPr>
            </a:pPr>
            <a:endParaRPr i="0">
              <a:solidFill>
                <a:srgbClr val="001220"/>
              </a:solidFill>
            </a:endParaRPr>
          </a:p>
          <a:p>
            <a:pPr algn="l">
              <a:spcBef>
                <a:spcPts val="2000"/>
              </a:spcBef>
              <a:defRPr sz="3600" i="1">
                <a:latin typeface="Verdana"/>
                <a:ea typeface="Verdana"/>
                <a:cs typeface="Verdana"/>
                <a:sym typeface="Verdana"/>
              </a:defRPr>
            </a:pPr>
            <a:endParaRPr i="0">
              <a:solidFill>
                <a:srgbClr val="001220"/>
              </a:solidFill>
            </a:endParaRPr>
          </a:p>
          <a:p>
            <a:pPr algn="l">
              <a:spcBef>
                <a:spcPts val="2000"/>
              </a:spcBef>
              <a:defRPr sz="3600" i="1">
                <a:latin typeface="Verdana"/>
                <a:ea typeface="Verdana"/>
                <a:cs typeface="Verdana"/>
                <a:sym typeface="Verdana"/>
              </a:defRPr>
            </a:pPr>
            <a:endParaRPr b="1" i="0">
              <a:solidFill>
                <a:srgbClr val="001220"/>
              </a:solidFill>
            </a:endParaRPr>
          </a:p>
          <a:p>
            <a:pPr marL="508000" indent="-508000" algn="l">
              <a:spcBef>
                <a:spcPts val="2000"/>
              </a:spcBef>
              <a:buSzPct val="30000"/>
              <a:defRPr sz="3600" i="1">
                <a:latin typeface="Verdana"/>
                <a:ea typeface="Verdana"/>
                <a:cs typeface="Verdana"/>
                <a:sym typeface="Verdana"/>
              </a:defRPr>
            </a:pPr>
            <a:endParaRPr b="1" i="0">
              <a:solidFill>
                <a:srgbClr val="001220"/>
              </a:solidFill>
            </a:endParaRPr>
          </a:p>
          <a:p>
            <a:pPr marL="508000" indent="-508000" algn="l">
              <a:spcBef>
                <a:spcPts val="2000"/>
              </a:spcBef>
              <a:buSzPct val="30000"/>
              <a:defRPr sz="3600" i="1">
                <a:latin typeface="Verdana"/>
                <a:ea typeface="Verdana"/>
                <a:cs typeface="Verdana"/>
                <a:sym typeface="Verdana"/>
              </a:defRPr>
            </a:pPr>
            <a:endParaRPr b="1" i="0">
              <a:solidFill>
                <a:srgbClr val="001220"/>
              </a:solidFill>
            </a:endParaRPr>
          </a:p>
          <a:p>
            <a:pPr marL="508000" indent="-508000" algn="l">
              <a:spcBef>
                <a:spcPts val="2000"/>
              </a:spcBef>
              <a:buSzPct val="30000"/>
              <a:defRPr sz="3600" i="1">
                <a:latin typeface="Verdana"/>
                <a:ea typeface="Verdana"/>
                <a:cs typeface="Verdana"/>
                <a:sym typeface="Verdana"/>
              </a:defRPr>
            </a:pPr>
            <a:endParaRPr b="1" i="0">
              <a:solidFill>
                <a:srgbClr val="001220"/>
              </a:solidFill>
            </a:endParaRP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a:spLocks noGrp="1"/>
          </p:cNvSpPr>
          <p:nvPr>
            <p:ph type="title"/>
          </p:nvPr>
        </p:nvSpPr>
        <p:spPr>
          <a:prstGeom prst="rect">
            <a:avLst/>
          </a:prstGeom>
        </p:spPr>
        <p:txBody>
          <a:bodyPr/>
          <a:lstStyle/>
          <a:p>
            <a:r>
              <a:t>Big piece in this event...</a:t>
            </a:r>
          </a:p>
        </p:txBody>
      </p:sp>
      <p:sp>
        <p:nvSpPr>
          <p:cNvPr id="170" name="Shape 170"/>
          <p:cNvSpPr>
            <a:spLocks noGrp="1"/>
          </p:cNvSpPr>
          <p:nvPr>
            <p:ph type="body" idx="1"/>
          </p:nvPr>
        </p:nvSpPr>
        <p:spPr>
          <a:prstGeom prst="rect">
            <a:avLst/>
          </a:prstGeom>
        </p:spPr>
        <p:txBody>
          <a:bodyPr/>
          <a:lstStyle/>
          <a:p>
            <a:pPr marL="1473200">
              <a:buBlip>
                <a:blip r:embed="rId3"/>
              </a:buBlip>
            </a:pPr>
            <a:r>
              <a:t>Why didn’t God interfere when the </a:t>
            </a:r>
            <a:br/>
            <a:r>
              <a:t>snake showed up?</a:t>
            </a:r>
            <a:br/>
            <a:r>
              <a:t/>
            </a:r>
            <a:br/>
            <a:r>
              <a:t/>
            </a:r>
            <a:br/>
            <a:r>
              <a:t/>
            </a:r>
            <a:br/>
            <a:endParaRP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p:cNvSpPr>
          <p:nvPr>
            <p:ph type="title"/>
          </p:nvPr>
        </p:nvSpPr>
        <p:spPr>
          <a:prstGeom prst="rect">
            <a:avLst/>
          </a:prstGeom>
        </p:spPr>
        <p:txBody>
          <a:bodyPr/>
          <a:lstStyle/>
          <a:p>
            <a:r>
              <a:t>Craftiness applied...</a:t>
            </a:r>
          </a:p>
        </p:txBody>
      </p:sp>
      <p:sp>
        <p:nvSpPr>
          <p:cNvPr id="175" name="Shape 175"/>
          <p:cNvSpPr>
            <a:spLocks noGrp="1"/>
          </p:cNvSpPr>
          <p:nvPr>
            <p:ph type="body" idx="1"/>
          </p:nvPr>
        </p:nvSpPr>
        <p:spPr>
          <a:xfrm>
            <a:off x="990600" y="2552700"/>
            <a:ext cx="11010900" cy="6121400"/>
          </a:xfrm>
          <a:prstGeom prst="rect">
            <a:avLst/>
          </a:prstGeom>
        </p:spPr>
        <p:txBody>
          <a:bodyPr/>
          <a:lstStyle/>
          <a:p>
            <a:pPr marL="1346200" indent="-381000">
              <a:buBlip>
                <a:blip r:embed="rId3"/>
              </a:buBlip>
              <a:defRPr sz="3600">
                <a:latin typeface="Verdana"/>
                <a:ea typeface="Verdana"/>
                <a:cs typeface="Verdana"/>
                <a:sym typeface="Verdana"/>
              </a:defRPr>
            </a:pPr>
            <a:r>
              <a:rPr i="0">
                <a:solidFill>
                  <a:srgbClr val="001220"/>
                </a:solidFill>
              </a:rPr>
              <a:t>Satan disguises himself as an angel of light.   </a:t>
            </a:r>
            <a:r>
              <a:rPr b="1" i="0">
                <a:solidFill>
                  <a:srgbClr val="001220"/>
                </a:solidFill>
              </a:rPr>
              <a:t>2 Corinthians 11:14</a:t>
            </a:r>
            <a:br>
              <a:rPr b="1" i="0">
                <a:solidFill>
                  <a:srgbClr val="001220"/>
                </a:solidFill>
              </a:rPr>
            </a:br>
            <a:r>
              <a:rPr b="1" i="0">
                <a:solidFill>
                  <a:srgbClr val="001220"/>
                </a:solidFill>
              </a:rPr>
              <a:t/>
            </a:r>
            <a:br>
              <a:rPr b="1" i="0">
                <a:solidFill>
                  <a:srgbClr val="001220"/>
                </a:solidFill>
              </a:rPr>
            </a:br>
            <a:r>
              <a:rPr b="1" i="0">
                <a:solidFill>
                  <a:srgbClr val="001220"/>
                </a:solidFill>
              </a:rPr>
              <a:t/>
            </a:r>
            <a:br>
              <a:rPr b="1" i="0">
                <a:solidFill>
                  <a:srgbClr val="001220"/>
                </a:solidFill>
              </a:rPr>
            </a:br>
            <a:r>
              <a:rPr b="1" i="0">
                <a:solidFill>
                  <a:srgbClr val="001220"/>
                </a:solidFill>
              </a:rPr>
              <a:t/>
            </a:r>
            <a:br>
              <a:rPr b="1" i="0">
                <a:solidFill>
                  <a:srgbClr val="001220"/>
                </a:solidFill>
              </a:rPr>
            </a:br>
            <a:r>
              <a:rPr b="1" i="0">
                <a:solidFill>
                  <a:srgbClr val="001220"/>
                </a:solidFill>
              </a:rPr>
              <a:t/>
            </a:r>
            <a:br>
              <a:rPr b="1" i="0">
                <a:solidFill>
                  <a:srgbClr val="001220"/>
                </a:solidFill>
              </a:rPr>
            </a:br>
            <a:r>
              <a:rPr b="1" i="0">
                <a:solidFill>
                  <a:srgbClr val="001220"/>
                </a:solidFill>
              </a:rPr>
              <a:t>  </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Shape 179"/>
          <p:cNvSpPr>
            <a:spLocks noGrp="1"/>
          </p:cNvSpPr>
          <p:nvPr>
            <p:ph type="title"/>
          </p:nvPr>
        </p:nvSpPr>
        <p:spPr>
          <a:prstGeom prst="rect">
            <a:avLst/>
          </a:prstGeom>
        </p:spPr>
        <p:txBody>
          <a:bodyPr/>
          <a:lstStyle/>
          <a:p>
            <a:r>
              <a:t>Lie 2</a:t>
            </a:r>
          </a:p>
        </p:txBody>
      </p:sp>
      <p:pic>
        <p:nvPicPr>
          <p:cNvPr id="180" name="droppedImage.pdf"/>
          <p:cNvPicPr>
            <a:picLocks noChangeAspect="1"/>
          </p:cNvPicPr>
          <p:nvPr/>
        </p:nvPicPr>
        <p:blipFill>
          <a:blip r:embed="rId2">
            <a:extLst/>
          </a:blip>
          <a:stretch>
            <a:fillRect/>
          </a:stretch>
        </p:blipFill>
        <p:spPr>
          <a:xfrm>
            <a:off x="3429000" y="2755900"/>
            <a:ext cx="6134101" cy="4653456"/>
          </a:xfrm>
          <a:prstGeom prst="rect">
            <a:avLst/>
          </a:prstGeom>
          <a:ln w="12700">
            <a:miter lim="400000"/>
          </a:ln>
        </p:spPr>
      </p:pic>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Shape 182"/>
          <p:cNvSpPr>
            <a:spLocks noGrp="1"/>
          </p:cNvSpPr>
          <p:nvPr>
            <p:ph type="title"/>
          </p:nvPr>
        </p:nvSpPr>
        <p:spPr>
          <a:prstGeom prst="rect">
            <a:avLst/>
          </a:prstGeom>
        </p:spPr>
        <p:txBody>
          <a:bodyPr/>
          <a:lstStyle/>
          <a:p>
            <a:r>
              <a:t>Lie 2</a:t>
            </a:r>
          </a:p>
        </p:txBody>
      </p:sp>
      <p:sp>
        <p:nvSpPr>
          <p:cNvPr id="183" name="Shape 183"/>
          <p:cNvSpPr>
            <a:spLocks noGrp="1"/>
          </p:cNvSpPr>
          <p:nvPr>
            <p:ph type="body" idx="1"/>
          </p:nvPr>
        </p:nvSpPr>
        <p:spPr>
          <a:prstGeom prst="rect">
            <a:avLst/>
          </a:prstGeom>
        </p:spPr>
        <p:txBody>
          <a:bodyPr/>
          <a:lstStyle/>
          <a:p>
            <a:pPr marL="1346200" indent="-381000">
              <a:buBlip>
                <a:blip r:embed="rId3"/>
              </a:buBlip>
              <a:defRPr sz="3600"/>
            </a:pPr>
            <a:r>
              <a:rPr>
                <a:solidFill>
                  <a:srgbClr val="001220"/>
                </a:solidFill>
                <a:latin typeface="Helvetica"/>
                <a:ea typeface="Helvetica"/>
                <a:cs typeface="Helvetica"/>
                <a:sym typeface="Helvetica"/>
              </a:rPr>
              <a:t>Now the serpent was more crafty than any beast of the field which the LORD God had made. And he said to the woman, "Indeed, has God said, You shall not eat from any tree of the garden?" </a:t>
            </a:r>
            <a:r>
              <a:rPr i="0">
                <a:solidFill>
                  <a:srgbClr val="001220"/>
                </a:solidFill>
                <a:latin typeface="Helvetica"/>
                <a:ea typeface="Helvetica"/>
                <a:cs typeface="Helvetica"/>
                <a:sym typeface="Helvetica"/>
              </a:rPr>
              <a:t> </a:t>
            </a:r>
            <a:r>
              <a:rPr b="1" i="0">
                <a:solidFill>
                  <a:srgbClr val="001220"/>
                </a:solidFill>
                <a:latin typeface="Helvetica"/>
                <a:ea typeface="Helvetica"/>
                <a:cs typeface="Helvetica"/>
                <a:sym typeface="Helvetica"/>
              </a:rPr>
              <a:t>Genesis 3:1</a:t>
            </a:r>
            <a:br>
              <a:rPr b="1" i="0">
                <a:solidFill>
                  <a:srgbClr val="001220"/>
                </a:solidFill>
                <a:latin typeface="Helvetica"/>
                <a:ea typeface="Helvetica"/>
                <a:cs typeface="Helvetica"/>
                <a:sym typeface="Helvetica"/>
              </a:rPr>
            </a:br>
            <a:r>
              <a:rPr b="1" i="0">
                <a:solidFill>
                  <a:srgbClr val="001220"/>
                </a:solidFill>
                <a:latin typeface="Helvetica"/>
                <a:ea typeface="Helvetica"/>
                <a:cs typeface="Helvetica"/>
                <a:sym typeface="Helvetica"/>
              </a:rPr>
              <a:t/>
            </a:r>
            <a:br>
              <a:rPr b="1" i="0">
                <a:solidFill>
                  <a:srgbClr val="001220"/>
                </a:solidFill>
                <a:latin typeface="Helvetica"/>
                <a:ea typeface="Helvetica"/>
                <a:cs typeface="Helvetica"/>
                <a:sym typeface="Helvetica"/>
              </a:rPr>
            </a:br>
            <a:r>
              <a:rPr b="1" i="0">
                <a:solidFill>
                  <a:srgbClr val="001220"/>
                </a:solidFill>
                <a:latin typeface="Helvetica"/>
                <a:ea typeface="Helvetica"/>
                <a:cs typeface="Helvetica"/>
                <a:sym typeface="Helvetica"/>
              </a:rPr>
              <a:t/>
            </a:r>
            <a:br>
              <a:rPr b="1" i="0">
                <a:solidFill>
                  <a:srgbClr val="001220"/>
                </a:solidFill>
                <a:latin typeface="Helvetica"/>
                <a:ea typeface="Helvetica"/>
                <a:cs typeface="Helvetica"/>
                <a:sym typeface="Helvetica"/>
              </a:rPr>
            </a:br>
            <a:r>
              <a:rPr b="1" i="0">
                <a:solidFill>
                  <a:srgbClr val="001220"/>
                </a:solidFill>
                <a:latin typeface="Helvetica"/>
                <a:ea typeface="Helvetica"/>
                <a:cs typeface="Helvetica"/>
                <a:sym typeface="Helvetica"/>
              </a:rPr>
              <a:t/>
            </a:r>
            <a:br>
              <a:rPr b="1" i="0">
                <a:solidFill>
                  <a:srgbClr val="001220"/>
                </a:solidFill>
                <a:latin typeface="Helvetica"/>
                <a:ea typeface="Helvetica"/>
                <a:cs typeface="Helvetica"/>
                <a:sym typeface="Helvetica"/>
              </a:rPr>
            </a:br>
            <a:r>
              <a:rPr b="1" i="0">
                <a:solidFill>
                  <a:srgbClr val="001220"/>
                </a:solidFill>
                <a:latin typeface="Helvetica"/>
                <a:ea typeface="Helvetica"/>
                <a:cs typeface="Helvetica"/>
                <a:sym typeface="Helvetica"/>
              </a:rPr>
              <a:t/>
            </a:r>
            <a:br>
              <a:rPr b="1" i="0">
                <a:solidFill>
                  <a:srgbClr val="001220"/>
                </a:solidFill>
                <a:latin typeface="Helvetica"/>
                <a:ea typeface="Helvetica"/>
                <a:cs typeface="Helvetica"/>
                <a:sym typeface="Helvetica"/>
              </a:rPr>
            </a:br>
            <a:endParaRPr b="1" i="0">
              <a:solidFill>
                <a:srgbClr val="001220"/>
              </a:solidFill>
              <a:latin typeface="Helvetica"/>
              <a:ea typeface="Helvetica"/>
              <a:cs typeface="Helvetica"/>
              <a:sym typeface="Helvetica"/>
            </a:endParaRP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hape 187"/>
          <p:cNvSpPr>
            <a:spLocks noGrp="1"/>
          </p:cNvSpPr>
          <p:nvPr>
            <p:ph type="title"/>
          </p:nvPr>
        </p:nvSpPr>
        <p:spPr>
          <a:prstGeom prst="rect">
            <a:avLst/>
          </a:prstGeom>
        </p:spPr>
        <p:txBody>
          <a:bodyPr/>
          <a:lstStyle/>
          <a:p>
            <a:r>
              <a:t>God’s command:</a:t>
            </a:r>
          </a:p>
        </p:txBody>
      </p:sp>
      <p:sp>
        <p:nvSpPr>
          <p:cNvPr id="188" name="Shape 188"/>
          <p:cNvSpPr>
            <a:spLocks noGrp="1"/>
          </p:cNvSpPr>
          <p:nvPr>
            <p:ph type="body" idx="1"/>
          </p:nvPr>
        </p:nvSpPr>
        <p:spPr>
          <a:prstGeom prst="rect">
            <a:avLst/>
          </a:prstGeom>
        </p:spPr>
        <p:txBody>
          <a:bodyPr/>
          <a:lstStyle/>
          <a:p>
            <a:pPr marL="1346200" indent="-381000">
              <a:buBlip>
                <a:blip r:embed="rId3"/>
              </a:buBlip>
              <a:defRPr sz="3600"/>
            </a:pPr>
            <a:r>
              <a:rPr>
                <a:latin typeface="Helvetica"/>
                <a:ea typeface="Helvetica"/>
                <a:cs typeface="Helvetica"/>
                <a:sym typeface="Helvetica"/>
                <a:hlinkClick r:id="rId4"/>
              </a:rPr>
              <a:t>The LORD</a:t>
            </a:r>
            <a:r>
              <a:rPr>
                <a:latin typeface="Helvetica"/>
                <a:ea typeface="Helvetica"/>
                <a:cs typeface="Helvetica"/>
                <a:sym typeface="Helvetica"/>
              </a:rPr>
              <a:t> God </a:t>
            </a:r>
            <a:r>
              <a:rPr>
                <a:latin typeface="Helvetica"/>
                <a:ea typeface="Helvetica"/>
                <a:cs typeface="Helvetica"/>
                <a:sym typeface="Helvetica"/>
                <a:hlinkClick r:id="rId5"/>
              </a:rPr>
              <a:t>commanded</a:t>
            </a:r>
            <a:r>
              <a:rPr>
                <a:latin typeface="Helvetica"/>
                <a:ea typeface="Helvetica"/>
                <a:cs typeface="Helvetica"/>
                <a:sym typeface="Helvetica"/>
              </a:rPr>
              <a:t> </a:t>
            </a:r>
            <a:r>
              <a:rPr>
                <a:latin typeface="Helvetica"/>
                <a:ea typeface="Helvetica"/>
                <a:cs typeface="Helvetica"/>
                <a:sym typeface="Helvetica"/>
                <a:hlinkClick r:id="rId6"/>
              </a:rPr>
              <a:t>the man,</a:t>
            </a:r>
            <a:r>
              <a:rPr>
                <a:latin typeface="Helvetica"/>
                <a:ea typeface="Helvetica"/>
                <a:cs typeface="Helvetica"/>
                <a:sym typeface="Helvetica"/>
              </a:rPr>
              <a:t> </a:t>
            </a:r>
            <a:r>
              <a:rPr>
                <a:latin typeface="Helvetica"/>
                <a:ea typeface="Helvetica"/>
                <a:cs typeface="Helvetica"/>
                <a:sym typeface="Helvetica"/>
                <a:hlinkClick r:id="rId7"/>
              </a:rPr>
              <a:t>saying,</a:t>
            </a:r>
            <a:r>
              <a:rPr>
                <a:latin typeface="Helvetica"/>
                <a:ea typeface="Helvetica"/>
                <a:cs typeface="Helvetica"/>
                <a:sym typeface="Helvetica"/>
              </a:rPr>
              <a:t> </a:t>
            </a:r>
            <a:r>
              <a:rPr>
                <a:latin typeface="Helvetica"/>
                <a:ea typeface="Helvetica"/>
                <a:cs typeface="Helvetica"/>
                <a:sym typeface="Helvetica"/>
                <a:hlinkClick r:id="rId8"/>
              </a:rPr>
              <a:t>"From any</a:t>
            </a:r>
            <a:r>
              <a:rPr>
                <a:latin typeface="Helvetica"/>
                <a:ea typeface="Helvetica"/>
                <a:cs typeface="Helvetica"/>
                <a:sym typeface="Helvetica"/>
              </a:rPr>
              <a:t> </a:t>
            </a:r>
            <a:r>
              <a:rPr>
                <a:latin typeface="Helvetica"/>
                <a:ea typeface="Helvetica"/>
                <a:cs typeface="Helvetica"/>
                <a:sym typeface="Helvetica"/>
                <a:hlinkClick r:id="rId9"/>
              </a:rPr>
              <a:t>tree</a:t>
            </a:r>
            <a:r>
              <a:rPr>
                <a:latin typeface="Helvetica"/>
                <a:ea typeface="Helvetica"/>
                <a:cs typeface="Helvetica"/>
                <a:sym typeface="Helvetica"/>
              </a:rPr>
              <a:t> </a:t>
            </a:r>
            <a:r>
              <a:rPr>
                <a:latin typeface="Helvetica"/>
                <a:ea typeface="Helvetica"/>
                <a:cs typeface="Helvetica"/>
                <a:sym typeface="Helvetica"/>
                <a:hlinkClick r:id="rId10"/>
              </a:rPr>
              <a:t>of the garden</a:t>
            </a:r>
            <a:r>
              <a:rPr>
                <a:latin typeface="Helvetica"/>
                <a:ea typeface="Helvetica"/>
                <a:cs typeface="Helvetica"/>
                <a:sym typeface="Helvetica"/>
              </a:rPr>
              <a:t> </a:t>
            </a:r>
            <a:r>
              <a:rPr>
                <a:latin typeface="Helvetica"/>
                <a:ea typeface="Helvetica"/>
                <a:cs typeface="Helvetica"/>
                <a:sym typeface="Helvetica"/>
                <a:hlinkClick r:id="rId11"/>
              </a:rPr>
              <a:t>you may eat</a:t>
            </a:r>
            <a:r>
              <a:rPr>
                <a:latin typeface="Helvetica"/>
                <a:ea typeface="Helvetica"/>
                <a:cs typeface="Helvetica"/>
                <a:sym typeface="Helvetica"/>
              </a:rPr>
              <a:t> </a:t>
            </a:r>
            <a:r>
              <a:rPr>
                <a:latin typeface="Helvetica"/>
                <a:ea typeface="Helvetica"/>
                <a:cs typeface="Helvetica"/>
                <a:sym typeface="Helvetica"/>
                <a:hlinkClick r:id="rId12"/>
              </a:rPr>
              <a:t>freely;</a:t>
            </a:r>
            <a:r>
              <a:rPr>
                <a:latin typeface="Helvetica"/>
                <a:ea typeface="Helvetica"/>
                <a:cs typeface="Helvetica"/>
                <a:sym typeface="Helvetica"/>
              </a:rPr>
              <a:t> but from the tree of the knowledge of good and evil you shall not eat, for in the day that you eat from it you will surely die."</a:t>
            </a:r>
            <a:r>
              <a:rPr i="0">
                <a:latin typeface="Helvetica"/>
                <a:ea typeface="Helvetica"/>
                <a:cs typeface="Helvetica"/>
                <a:sym typeface="Helvetica"/>
              </a:rPr>
              <a:t>  </a:t>
            </a:r>
            <a:r>
              <a:rPr b="1" i="0">
                <a:latin typeface="Helvetica"/>
                <a:ea typeface="Helvetica"/>
                <a:cs typeface="Helvetica"/>
                <a:sym typeface="Helvetica"/>
              </a:rPr>
              <a:t>Genesis 2:16-17</a:t>
            </a:r>
            <a:br>
              <a:rPr b="1" i="0">
                <a:latin typeface="Helvetica"/>
                <a:ea typeface="Helvetica"/>
                <a:cs typeface="Helvetica"/>
                <a:sym typeface="Helvetica"/>
              </a:rPr>
            </a:br>
            <a:r>
              <a:rPr b="1" i="0">
                <a:latin typeface="Helvetica"/>
                <a:ea typeface="Helvetica"/>
                <a:cs typeface="Helvetica"/>
                <a:sym typeface="Helvetica"/>
              </a:rPr>
              <a:t/>
            </a:r>
            <a:br>
              <a:rPr b="1" i="0">
                <a:latin typeface="Helvetica"/>
                <a:ea typeface="Helvetica"/>
                <a:cs typeface="Helvetica"/>
                <a:sym typeface="Helvetica"/>
              </a:rPr>
            </a:br>
            <a:r>
              <a:rPr b="1" i="0">
                <a:latin typeface="Helvetica"/>
                <a:ea typeface="Helvetica"/>
                <a:cs typeface="Helvetica"/>
                <a:sym typeface="Helvetica"/>
              </a:rPr>
              <a:t/>
            </a:r>
            <a:br>
              <a:rPr b="1" i="0">
                <a:latin typeface="Helvetica"/>
                <a:ea typeface="Helvetica"/>
                <a:cs typeface="Helvetica"/>
                <a:sym typeface="Helvetica"/>
              </a:rPr>
            </a:br>
            <a:r>
              <a:rPr b="1" i="0">
                <a:latin typeface="Helvetica"/>
                <a:ea typeface="Helvetica"/>
                <a:cs typeface="Helvetica"/>
                <a:sym typeface="Helvetica"/>
              </a:rPr>
              <a:t/>
            </a:r>
            <a:br>
              <a:rPr b="1" i="0">
                <a:latin typeface="Helvetica"/>
                <a:ea typeface="Helvetica"/>
                <a:cs typeface="Helvetica"/>
                <a:sym typeface="Helvetica"/>
              </a:rPr>
            </a:br>
            <a:r>
              <a:rPr b="1" i="0">
                <a:latin typeface="Helvetica"/>
                <a:ea typeface="Helvetica"/>
                <a:cs typeface="Helvetica"/>
                <a:sym typeface="Helvetica"/>
              </a:rPr>
              <a:t/>
            </a:r>
            <a:br>
              <a:rPr b="1" i="0">
                <a:latin typeface="Helvetica"/>
                <a:ea typeface="Helvetica"/>
                <a:cs typeface="Helvetica"/>
                <a:sym typeface="Helvetica"/>
              </a:rPr>
            </a:br>
            <a:endParaRPr b="1" i="0">
              <a:latin typeface="Helvetica"/>
              <a:ea typeface="Helvetica"/>
              <a:cs typeface="Helvetica"/>
              <a:sym typeface="Helvetica"/>
            </a:endParaRP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Shape 192"/>
          <p:cNvSpPr>
            <a:spLocks noGrp="1"/>
          </p:cNvSpPr>
          <p:nvPr>
            <p:ph type="title"/>
          </p:nvPr>
        </p:nvSpPr>
        <p:spPr>
          <a:prstGeom prst="rect">
            <a:avLst/>
          </a:prstGeom>
        </p:spPr>
        <p:txBody>
          <a:bodyPr/>
          <a:lstStyle/>
          <a:p>
            <a:r>
              <a:t>Eve’s Response:</a:t>
            </a:r>
          </a:p>
        </p:txBody>
      </p:sp>
      <p:sp>
        <p:nvSpPr>
          <p:cNvPr id="193" name="Shape 193"/>
          <p:cNvSpPr>
            <a:spLocks noGrp="1"/>
          </p:cNvSpPr>
          <p:nvPr>
            <p:ph type="body" idx="1"/>
          </p:nvPr>
        </p:nvSpPr>
        <p:spPr>
          <a:xfrm>
            <a:off x="990600" y="2489200"/>
            <a:ext cx="11010900" cy="6121400"/>
          </a:xfrm>
          <a:prstGeom prst="rect">
            <a:avLst/>
          </a:prstGeom>
        </p:spPr>
        <p:txBody>
          <a:bodyPr/>
          <a:lstStyle/>
          <a:p>
            <a:pPr marL="1346200" indent="-381000">
              <a:buBlip>
                <a:blip r:embed="rId3"/>
              </a:buBlip>
              <a:defRPr sz="3600"/>
            </a:pPr>
            <a:r>
              <a:rPr i="0">
                <a:latin typeface="Verdana"/>
                <a:ea typeface="Verdana"/>
                <a:cs typeface="Verdana"/>
                <a:sym typeface="Verdana"/>
                <a:hlinkClick r:id="rId4"/>
              </a:rPr>
              <a:t>The woman</a:t>
            </a:r>
            <a:r>
              <a:rPr i="0">
                <a:latin typeface="Verdana"/>
                <a:ea typeface="Verdana"/>
                <a:cs typeface="Verdana"/>
                <a:sym typeface="Verdana"/>
              </a:rPr>
              <a:t> </a:t>
            </a:r>
            <a:r>
              <a:rPr i="0">
                <a:latin typeface="Verdana"/>
                <a:ea typeface="Verdana"/>
                <a:cs typeface="Verdana"/>
                <a:sym typeface="Verdana"/>
                <a:hlinkClick r:id="rId5"/>
              </a:rPr>
              <a:t>said</a:t>
            </a:r>
            <a:r>
              <a:rPr i="0">
                <a:latin typeface="Verdana"/>
                <a:ea typeface="Verdana"/>
                <a:cs typeface="Verdana"/>
                <a:sym typeface="Verdana"/>
              </a:rPr>
              <a:t> </a:t>
            </a:r>
            <a:r>
              <a:rPr i="0">
                <a:latin typeface="Verdana"/>
                <a:ea typeface="Verdana"/>
                <a:cs typeface="Verdana"/>
                <a:sym typeface="Verdana"/>
                <a:hlinkClick r:id="rId6"/>
              </a:rPr>
              <a:t>to the serpent,</a:t>
            </a:r>
            <a:r>
              <a:rPr i="0">
                <a:latin typeface="Verdana"/>
                <a:ea typeface="Verdana"/>
                <a:cs typeface="Verdana"/>
                <a:sym typeface="Verdana"/>
              </a:rPr>
              <a:t> </a:t>
            </a:r>
            <a:r>
              <a:rPr i="0">
                <a:latin typeface="Verdana"/>
                <a:ea typeface="Verdana"/>
                <a:cs typeface="Verdana"/>
                <a:sym typeface="Verdana"/>
                <a:hlinkClick r:id="rId7"/>
              </a:rPr>
              <a:t>"From the fruit</a:t>
            </a:r>
            <a:r>
              <a:rPr i="0">
                <a:latin typeface="Verdana"/>
                <a:ea typeface="Verdana"/>
                <a:cs typeface="Verdana"/>
                <a:sym typeface="Verdana"/>
              </a:rPr>
              <a:t> </a:t>
            </a:r>
            <a:r>
              <a:rPr i="0">
                <a:latin typeface="Verdana"/>
                <a:ea typeface="Verdana"/>
                <a:cs typeface="Verdana"/>
                <a:sym typeface="Verdana"/>
                <a:hlinkClick r:id="rId8"/>
              </a:rPr>
              <a:t>of the trees</a:t>
            </a:r>
            <a:r>
              <a:rPr i="0">
                <a:latin typeface="Verdana"/>
                <a:ea typeface="Verdana"/>
                <a:cs typeface="Verdana"/>
                <a:sym typeface="Verdana"/>
              </a:rPr>
              <a:t> </a:t>
            </a:r>
            <a:r>
              <a:rPr i="0">
                <a:latin typeface="Verdana"/>
                <a:ea typeface="Verdana"/>
                <a:cs typeface="Verdana"/>
                <a:sym typeface="Verdana"/>
                <a:hlinkClick r:id="rId9"/>
              </a:rPr>
              <a:t>of the garden</a:t>
            </a:r>
            <a:r>
              <a:rPr i="0">
                <a:latin typeface="Verdana"/>
                <a:ea typeface="Verdana"/>
                <a:cs typeface="Verdana"/>
                <a:sym typeface="Verdana"/>
              </a:rPr>
              <a:t> </a:t>
            </a:r>
            <a:r>
              <a:rPr i="0">
                <a:latin typeface="Verdana"/>
                <a:ea typeface="Verdana"/>
                <a:cs typeface="Verdana"/>
                <a:sym typeface="Verdana"/>
                <a:hlinkClick r:id="rId10"/>
              </a:rPr>
              <a:t>we may eat;</a:t>
            </a:r>
            <a:r>
              <a:rPr i="0">
                <a:latin typeface="Verdana"/>
                <a:ea typeface="Verdana"/>
                <a:cs typeface="Verdana"/>
                <a:sym typeface="Verdana"/>
              </a:rPr>
              <a:t> but from the fruit of the tree which is in the middle of the garden, God has said, 'You shall not eat from it or touch it, lest you die.'  </a:t>
            </a:r>
            <a:r>
              <a:rPr b="1" i="0">
                <a:latin typeface="Verdana"/>
                <a:ea typeface="Verdana"/>
                <a:cs typeface="Verdana"/>
                <a:sym typeface="Verdana"/>
              </a:rPr>
              <a:t>Genesis 3:2-3</a:t>
            </a:r>
            <a:br>
              <a:rPr b="1" i="0">
                <a:latin typeface="Verdana"/>
                <a:ea typeface="Verdana"/>
                <a:cs typeface="Verdana"/>
                <a:sym typeface="Verdana"/>
              </a:rPr>
            </a:br>
            <a:r>
              <a:rPr b="1" i="0">
                <a:latin typeface="Verdana"/>
                <a:ea typeface="Verdana"/>
                <a:cs typeface="Verdana"/>
                <a:sym typeface="Verdana"/>
              </a:rPr>
              <a:t/>
            </a:r>
            <a:br>
              <a:rPr b="1" i="0">
                <a:latin typeface="Verdana"/>
                <a:ea typeface="Verdana"/>
                <a:cs typeface="Verdana"/>
                <a:sym typeface="Verdana"/>
              </a:rPr>
            </a:br>
            <a:r>
              <a:rPr b="1" i="0">
                <a:latin typeface="Verdana"/>
                <a:ea typeface="Verdana"/>
                <a:cs typeface="Verdana"/>
                <a:sym typeface="Verdana"/>
              </a:rPr>
              <a:t/>
            </a:r>
            <a:br>
              <a:rPr b="1" i="0">
                <a:latin typeface="Verdana"/>
                <a:ea typeface="Verdana"/>
                <a:cs typeface="Verdana"/>
                <a:sym typeface="Verdana"/>
              </a:rPr>
            </a:br>
            <a:endParaRPr b="1" i="0">
              <a:latin typeface="Verdana"/>
              <a:ea typeface="Verdana"/>
              <a:cs typeface="Verdana"/>
              <a:sym typeface="Verdana"/>
            </a:endParaRP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Shape 197"/>
          <p:cNvSpPr>
            <a:spLocks noGrp="1"/>
          </p:cNvSpPr>
          <p:nvPr>
            <p:ph type="title"/>
          </p:nvPr>
        </p:nvSpPr>
        <p:spPr>
          <a:prstGeom prst="rect">
            <a:avLst/>
          </a:prstGeom>
        </p:spPr>
        <p:txBody>
          <a:bodyPr/>
          <a:lstStyle/>
          <a:p>
            <a:r>
              <a:t>Satan’s strategy with us…</a:t>
            </a:r>
          </a:p>
        </p:txBody>
      </p:sp>
      <p:sp>
        <p:nvSpPr>
          <p:cNvPr id="198" name="Shape 198"/>
          <p:cNvSpPr>
            <a:spLocks noGrp="1"/>
          </p:cNvSpPr>
          <p:nvPr>
            <p:ph type="body" idx="1"/>
          </p:nvPr>
        </p:nvSpPr>
        <p:spPr>
          <a:prstGeom prst="rect">
            <a:avLst/>
          </a:prstGeom>
        </p:spPr>
        <p:txBody>
          <a:bodyPr/>
          <a:lstStyle/>
          <a:p>
            <a:pPr marL="1473200">
              <a:buBlip>
                <a:blip r:embed="rId3"/>
              </a:buBlip>
            </a:pPr>
            <a:r>
              <a:t>Reduce God’s command to a question</a:t>
            </a:r>
          </a:p>
          <a:p>
            <a:pPr marL="1473200">
              <a:buBlip>
                <a:blip r:embed="rId3"/>
              </a:buBlip>
            </a:pPr>
            <a:r>
              <a:t>Minimize God’s goodness</a:t>
            </a:r>
          </a:p>
          <a:p>
            <a:pPr marL="1473200">
              <a:buBlip>
                <a:blip r:embed="rId3"/>
              </a:buBlip>
            </a:pPr>
            <a:r>
              <a:t>Increase God’s restrictions </a:t>
            </a:r>
          </a:p>
          <a:p>
            <a:pPr marL="1473200">
              <a:buBlip>
                <a:blip r:embed="rId3"/>
              </a:buBlip>
            </a:pPr>
            <a:r>
              <a:t>Soften God’s punishment</a:t>
            </a:r>
            <a:br/>
            <a:r>
              <a:t/>
            </a:r>
            <a:br/>
            <a:r>
              <a:t/>
            </a:r>
            <a:br/>
            <a:r>
              <a:t/>
            </a:r>
            <a:br/>
            <a:endParaRP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Shape 202"/>
          <p:cNvSpPr>
            <a:spLocks noGrp="1"/>
          </p:cNvSpPr>
          <p:nvPr>
            <p:ph type="title"/>
          </p:nvPr>
        </p:nvSpPr>
        <p:spPr>
          <a:prstGeom prst="rect">
            <a:avLst/>
          </a:prstGeom>
        </p:spPr>
        <p:txBody>
          <a:bodyPr/>
          <a:lstStyle/>
          <a:p>
            <a:r>
              <a:t>Lie 3</a:t>
            </a:r>
          </a:p>
        </p:txBody>
      </p:sp>
      <p:pic>
        <p:nvPicPr>
          <p:cNvPr id="203" name="droppedImage.pdf"/>
          <p:cNvPicPr>
            <a:picLocks noChangeAspect="1"/>
          </p:cNvPicPr>
          <p:nvPr/>
        </p:nvPicPr>
        <p:blipFill>
          <a:blip r:embed="rId2">
            <a:extLst/>
          </a:blip>
          <a:stretch>
            <a:fillRect/>
          </a:stretch>
        </p:blipFill>
        <p:spPr>
          <a:xfrm>
            <a:off x="3144386" y="2665645"/>
            <a:ext cx="6705601" cy="5081355"/>
          </a:xfrm>
          <a:prstGeom prst="rect">
            <a:avLst/>
          </a:prstGeom>
          <a:ln w="12700">
            <a:miter lim="400000"/>
          </a:ln>
        </p:spPr>
      </p:pic>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p:cNvSpPr>
          <p:nvPr>
            <p:ph type="title"/>
          </p:nvPr>
        </p:nvSpPr>
        <p:spPr>
          <a:xfrm>
            <a:off x="990600" y="584200"/>
            <a:ext cx="11010900" cy="1193800"/>
          </a:xfrm>
          <a:prstGeom prst="rect">
            <a:avLst/>
          </a:prstGeom>
        </p:spPr>
        <p:txBody>
          <a:bodyPr/>
          <a:lstStyle/>
          <a:p>
            <a:r>
              <a:t> </a:t>
            </a:r>
            <a:r>
              <a:rPr>
                <a:solidFill>
                  <a:schemeClr val="accent5">
                    <a:hueOff val="-176146"/>
                    <a:satOff val="3665"/>
                    <a:lumOff val="-13986"/>
                  </a:schemeClr>
                </a:solidFill>
              </a:rPr>
              <a:t>Which Word Best Fits You?…</a:t>
            </a:r>
          </a:p>
        </p:txBody>
      </p:sp>
      <p:sp>
        <p:nvSpPr>
          <p:cNvPr id="126" name="Shape 126"/>
          <p:cNvSpPr>
            <a:spLocks noGrp="1"/>
          </p:cNvSpPr>
          <p:nvPr>
            <p:ph type="body" idx="1"/>
          </p:nvPr>
        </p:nvSpPr>
        <p:spPr>
          <a:prstGeom prst="rect">
            <a:avLst/>
          </a:prstGeom>
        </p:spPr>
        <p:txBody>
          <a:bodyPr/>
          <a:lstStyle/>
          <a:p>
            <a:pPr marL="1473200">
              <a:buBlip>
                <a:blip r:embed="rId3"/>
              </a:buBlip>
            </a:pPr>
            <a:r>
              <a:t>Passionate?</a:t>
            </a:r>
          </a:p>
          <a:p>
            <a:pPr marL="1473200">
              <a:buBlip>
                <a:blip r:embed="rId3"/>
              </a:buBlip>
            </a:pPr>
            <a:r>
              <a:t>Committed?</a:t>
            </a:r>
          </a:p>
          <a:p>
            <a:pPr marL="1473200">
              <a:buBlip>
                <a:blip r:embed="rId3"/>
              </a:buBlip>
            </a:pPr>
            <a:r>
              <a:t>Hungry?</a:t>
            </a:r>
          </a:p>
          <a:p>
            <a:pPr marL="1473200">
              <a:buBlip>
                <a:blip r:embed="rId3"/>
              </a:buBlip>
            </a:pPr>
            <a:r>
              <a:t>Distracted?</a:t>
            </a:r>
          </a:p>
          <a:p>
            <a:pPr marL="1473200">
              <a:buBlip>
                <a:blip r:embed="rId3"/>
              </a:buBlip>
            </a:pPr>
            <a:r>
              <a:t>Disconnected?</a:t>
            </a:r>
          </a:p>
          <a:p>
            <a:pPr marL="1473200">
              <a:buBlip>
                <a:blip r:embed="rId3"/>
              </a:buBlip>
            </a:pPr>
            <a:r>
              <a:t>Apathetic?</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Shape 205"/>
          <p:cNvSpPr>
            <a:spLocks noGrp="1"/>
          </p:cNvSpPr>
          <p:nvPr>
            <p:ph type="title"/>
          </p:nvPr>
        </p:nvSpPr>
        <p:spPr>
          <a:xfrm>
            <a:off x="850900" y="977900"/>
            <a:ext cx="11290300" cy="7429500"/>
          </a:xfrm>
          <a:prstGeom prst="rect">
            <a:avLst/>
          </a:prstGeom>
        </p:spPr>
        <p:txBody>
          <a:bodyPr/>
          <a:lstStyle/>
          <a:p>
            <a:pPr algn="l"/>
            <a:r>
              <a:rPr dirty="0"/>
              <a:t>The serpent said to the woman, “You will not surely die.”</a:t>
            </a:r>
          </a:p>
          <a:p>
            <a:pPr algn="l"/>
            <a:r>
              <a:rPr dirty="0"/>
              <a:t>                                    </a:t>
            </a:r>
            <a:r>
              <a:rPr sz="4800" b="1" dirty="0"/>
              <a:t>Genesis 3:4</a:t>
            </a:r>
          </a:p>
          <a:p>
            <a:pPr algn="l"/>
            <a:endParaRPr sz="4800" b="1" dirty="0"/>
          </a:p>
          <a:p>
            <a:pPr algn="l"/>
            <a:endParaRPr sz="4800" b="1" dirty="0"/>
          </a:p>
          <a:p>
            <a:pPr algn="l">
              <a:defRPr sz="3600"/>
            </a:pPr>
            <a:r>
              <a:rPr dirty="0"/>
              <a:t>Genesis 2:17:  God says: Eat and you will surely die.</a:t>
            </a:r>
          </a:p>
          <a:p>
            <a:pPr algn="l">
              <a:defRPr sz="3600"/>
            </a:pPr>
            <a:r>
              <a:rPr dirty="0"/>
              <a:t>Genesis 3:4:  Satan says: Eat and you will not surely </a:t>
            </a:r>
            <a:r>
              <a:rPr dirty="0" smtClean="0"/>
              <a:t>die</a:t>
            </a:r>
            <a:endParaRPr sz="4800" b="1" dirty="0"/>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Shape 209"/>
          <p:cNvSpPr>
            <a:spLocks noGrp="1"/>
          </p:cNvSpPr>
          <p:nvPr>
            <p:ph type="title"/>
          </p:nvPr>
        </p:nvSpPr>
        <p:spPr>
          <a:prstGeom prst="rect">
            <a:avLst/>
          </a:prstGeom>
        </p:spPr>
        <p:txBody>
          <a:bodyPr/>
          <a:lstStyle/>
          <a:p>
            <a:r>
              <a:t>The Question on the Table:</a:t>
            </a:r>
          </a:p>
        </p:txBody>
      </p:sp>
      <p:sp>
        <p:nvSpPr>
          <p:cNvPr id="210" name="Shape 210"/>
          <p:cNvSpPr>
            <a:spLocks noGrp="1"/>
          </p:cNvSpPr>
          <p:nvPr>
            <p:ph type="body" idx="1"/>
          </p:nvPr>
        </p:nvSpPr>
        <p:spPr>
          <a:prstGeom prst="rect">
            <a:avLst/>
          </a:prstGeom>
        </p:spPr>
        <p:txBody>
          <a:bodyPr/>
          <a:lstStyle/>
          <a:p>
            <a:pPr marL="1473200">
              <a:buBlip>
                <a:blip r:embed="rId3"/>
              </a:buBlip>
            </a:pPr>
            <a:r>
              <a:t>Whose word are you going to believe?</a:t>
            </a:r>
            <a:br/>
            <a:r>
              <a:t/>
            </a:r>
            <a:br/>
            <a:r>
              <a:t/>
            </a:r>
            <a:br/>
            <a:r>
              <a:t/>
            </a:r>
            <a:br/>
            <a:endParaRP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Shape 214"/>
          <p:cNvSpPr>
            <a:spLocks noGrp="1"/>
          </p:cNvSpPr>
          <p:nvPr>
            <p:ph type="title"/>
          </p:nvPr>
        </p:nvSpPr>
        <p:spPr>
          <a:prstGeom prst="rect">
            <a:avLst/>
          </a:prstGeom>
        </p:spPr>
        <p:txBody>
          <a:bodyPr/>
          <a:lstStyle/>
          <a:p>
            <a:r>
              <a:t>Satan’s move...</a:t>
            </a:r>
          </a:p>
        </p:txBody>
      </p:sp>
      <p:sp>
        <p:nvSpPr>
          <p:cNvPr id="215" name="Shape 215"/>
          <p:cNvSpPr>
            <a:spLocks noGrp="1"/>
          </p:cNvSpPr>
          <p:nvPr>
            <p:ph type="body" idx="1"/>
          </p:nvPr>
        </p:nvSpPr>
        <p:spPr>
          <a:prstGeom prst="rect">
            <a:avLst/>
          </a:prstGeom>
        </p:spPr>
        <p:txBody>
          <a:bodyPr/>
          <a:lstStyle/>
          <a:p>
            <a:pPr marL="1642533" indent="-677333">
              <a:buBlip>
                <a:blip r:embed="rId3"/>
              </a:buBlip>
            </a:pPr>
            <a:r>
              <a:rPr sz="6400"/>
              <a:t>God is a liar!</a:t>
            </a:r>
            <a:br>
              <a:rPr sz="6400"/>
            </a:br>
            <a:r>
              <a:rPr sz="6400"/>
              <a:t/>
            </a:r>
            <a:br>
              <a:rPr sz="6400"/>
            </a:br>
            <a:r>
              <a:rPr sz="6400"/>
              <a:t/>
            </a:r>
            <a:br>
              <a:rPr sz="6400"/>
            </a:br>
            <a:r>
              <a:rPr sz="6400"/>
              <a:t/>
            </a:r>
            <a:br>
              <a:rPr sz="6400"/>
            </a:br>
            <a:endParaRPr sz="6400"/>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Shape 219"/>
          <p:cNvSpPr>
            <a:spLocks noGrp="1"/>
          </p:cNvSpPr>
          <p:nvPr>
            <p:ph type="title"/>
          </p:nvPr>
        </p:nvSpPr>
        <p:spPr>
          <a:prstGeom prst="rect">
            <a:avLst/>
          </a:prstGeom>
        </p:spPr>
        <p:txBody>
          <a:bodyPr/>
          <a:lstStyle/>
          <a:p>
            <a:r>
              <a:t>God’s move...</a:t>
            </a:r>
          </a:p>
        </p:txBody>
      </p:sp>
      <p:sp>
        <p:nvSpPr>
          <p:cNvPr id="220" name="Shape 220"/>
          <p:cNvSpPr>
            <a:spLocks noGrp="1"/>
          </p:cNvSpPr>
          <p:nvPr>
            <p:ph type="body" idx="1"/>
          </p:nvPr>
        </p:nvSpPr>
        <p:spPr>
          <a:prstGeom prst="rect">
            <a:avLst/>
          </a:prstGeom>
        </p:spPr>
        <p:txBody>
          <a:bodyPr/>
          <a:lstStyle/>
          <a:p>
            <a:pPr marL="1473200">
              <a:buBlip>
                <a:blip r:embed="rId3"/>
              </a:buBlip>
            </a:pPr>
            <a:r>
              <a:t>What did He give Adam and Eve to use in defense against the snake? </a:t>
            </a:r>
            <a:br/>
            <a:endParaRPr/>
          </a:p>
          <a:p>
            <a:pPr marL="1473200">
              <a:buBlip>
                <a:blip r:embed="rId3"/>
              </a:buBlip>
            </a:pPr>
            <a:r>
              <a:t>Why?</a:t>
            </a:r>
            <a:br/>
            <a:r>
              <a:t/>
            </a:r>
            <a:br/>
            <a:r>
              <a:t/>
            </a:r>
            <a:br/>
            <a:r>
              <a:t/>
            </a:r>
            <a:br/>
            <a:endParaRP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Shape 224"/>
          <p:cNvSpPr>
            <a:spLocks noGrp="1"/>
          </p:cNvSpPr>
          <p:nvPr>
            <p:ph type="title"/>
          </p:nvPr>
        </p:nvSpPr>
        <p:spPr>
          <a:prstGeom prst="rect">
            <a:avLst/>
          </a:prstGeom>
        </p:spPr>
        <p:txBody>
          <a:bodyPr/>
          <a:lstStyle/>
          <a:p>
            <a:pPr marR="457200" algn="l" defTabSz="457200">
              <a:defRPr sz="3600" i="1">
                <a:solidFill>
                  <a:srgbClr val="001220"/>
                </a:solidFill>
                <a:latin typeface="Helvetica"/>
                <a:ea typeface="Helvetica"/>
                <a:cs typeface="Helvetica"/>
                <a:sym typeface="Helvetica"/>
              </a:defRPr>
            </a:pPr>
            <a:r>
              <a:t>For we do not wrestle against flesh and blood, but against the rulers, against the authorities, against the cosmic powers over this present darkness, against the spiritual forces of evil in the heavenly places.</a:t>
            </a:r>
            <a:r>
              <a:rPr i="0"/>
              <a:t>  </a:t>
            </a:r>
            <a:r>
              <a:rPr b="1" i="0"/>
              <a:t>Ephesians 6:12</a:t>
            </a:r>
            <a:endParaRPr sz="1500" b="1" i="0"/>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Shape 228"/>
          <p:cNvSpPr>
            <a:spLocks noGrp="1"/>
          </p:cNvSpPr>
          <p:nvPr>
            <p:ph type="title"/>
          </p:nvPr>
        </p:nvSpPr>
        <p:spPr>
          <a:prstGeom prst="rect">
            <a:avLst/>
          </a:prstGeom>
        </p:spPr>
        <p:txBody>
          <a:bodyPr/>
          <a:lstStyle/>
          <a:p>
            <a:r>
              <a:t>Man’s Fundamental Problems:</a:t>
            </a:r>
          </a:p>
        </p:txBody>
      </p:sp>
      <p:sp>
        <p:nvSpPr>
          <p:cNvPr id="229" name="Shape 229"/>
          <p:cNvSpPr>
            <a:spLocks noGrp="1"/>
          </p:cNvSpPr>
          <p:nvPr>
            <p:ph type="body" idx="1"/>
          </p:nvPr>
        </p:nvSpPr>
        <p:spPr>
          <a:prstGeom prst="rect">
            <a:avLst/>
          </a:prstGeom>
        </p:spPr>
        <p:txBody>
          <a:bodyPr/>
          <a:lstStyle/>
          <a:p>
            <a:pPr marL="1473200">
              <a:buBlip>
                <a:blip r:embed="rId3"/>
              </a:buBlip>
            </a:pPr>
            <a:r>
              <a:t>We don’t know our enemy</a:t>
            </a:r>
          </a:p>
          <a:p>
            <a:pPr marL="2108200" lvl="1">
              <a:buBlip>
                <a:blip r:embed="rId3"/>
              </a:buBlip>
            </a:pPr>
            <a:r>
              <a:t> We don’t know God’s Word... </a:t>
            </a:r>
          </a:p>
          <a:p>
            <a:pPr marL="2768600" lvl="2">
              <a:buBlip>
                <a:blip r:embed="rId3"/>
              </a:buBlip>
            </a:pPr>
            <a:r>
              <a:t>We don’t believe God’s Word</a:t>
            </a:r>
            <a:br/>
            <a:r>
              <a:t/>
            </a:r>
            <a:br/>
            <a:r>
              <a:t/>
            </a:r>
            <a:br/>
            <a:r>
              <a:t/>
            </a:r>
            <a:br/>
            <a:endParaRP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Shape 233"/>
          <p:cNvSpPr>
            <a:spLocks noGrp="1"/>
          </p:cNvSpPr>
          <p:nvPr>
            <p:ph type="title"/>
          </p:nvPr>
        </p:nvSpPr>
        <p:spPr>
          <a:prstGeom prst="rect">
            <a:avLst/>
          </a:prstGeom>
        </p:spPr>
        <p:txBody>
          <a:bodyPr/>
          <a:lstStyle/>
          <a:p>
            <a:r>
              <a:t>Satan’s Goals:</a:t>
            </a:r>
          </a:p>
        </p:txBody>
      </p:sp>
      <p:sp>
        <p:nvSpPr>
          <p:cNvPr id="234" name="Shape 234"/>
          <p:cNvSpPr>
            <a:spLocks noGrp="1"/>
          </p:cNvSpPr>
          <p:nvPr>
            <p:ph type="body" idx="1"/>
          </p:nvPr>
        </p:nvSpPr>
        <p:spPr>
          <a:xfrm>
            <a:off x="996950" y="2654300"/>
            <a:ext cx="11010900" cy="6121400"/>
          </a:xfrm>
          <a:prstGeom prst="rect">
            <a:avLst/>
          </a:prstGeom>
        </p:spPr>
        <p:txBody>
          <a:bodyPr/>
          <a:lstStyle/>
          <a:p>
            <a:pPr marL="1473200">
              <a:buBlip>
                <a:blip r:embed="rId2"/>
              </a:buBlip>
            </a:pPr>
            <a:r>
              <a:t>Influence us to focus on God as unfair </a:t>
            </a:r>
          </a:p>
          <a:p>
            <a:pPr marL="1473200">
              <a:buBlip>
                <a:blip r:embed="rId2"/>
              </a:buBlip>
            </a:pPr>
            <a:r>
              <a:t>Influence us to focus on people as our problem</a:t>
            </a:r>
          </a:p>
          <a:p>
            <a:pPr marL="1473200">
              <a:buBlip>
                <a:blip r:embed="rId2"/>
              </a:buBlip>
            </a:pPr>
            <a:r>
              <a:t>Influence us to see God and His Word as untrustworthy  </a:t>
            </a:r>
            <a:br/>
            <a:r>
              <a:t/>
            </a:r>
            <a:br/>
            <a:r>
              <a:t/>
            </a:r>
            <a:br/>
            <a:r>
              <a:t/>
            </a:r>
            <a:br/>
            <a:r>
              <a:t> </a:t>
            </a: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Shape 236"/>
          <p:cNvSpPr>
            <a:spLocks noGrp="1"/>
          </p:cNvSpPr>
          <p:nvPr>
            <p:ph type="title"/>
          </p:nvPr>
        </p:nvSpPr>
        <p:spPr>
          <a:prstGeom prst="rect">
            <a:avLst/>
          </a:prstGeom>
        </p:spPr>
        <p:txBody>
          <a:bodyPr/>
          <a:lstStyle/>
          <a:p>
            <a:r>
              <a:t>One of Life’s Biggest Questions:</a:t>
            </a:r>
          </a:p>
        </p:txBody>
      </p:sp>
      <p:sp>
        <p:nvSpPr>
          <p:cNvPr id="237" name="Shape 237"/>
          <p:cNvSpPr>
            <a:spLocks noGrp="1"/>
          </p:cNvSpPr>
          <p:nvPr>
            <p:ph type="body" idx="1"/>
          </p:nvPr>
        </p:nvSpPr>
        <p:spPr>
          <a:prstGeom prst="rect">
            <a:avLst/>
          </a:prstGeom>
        </p:spPr>
        <p:txBody>
          <a:bodyPr/>
          <a:lstStyle/>
          <a:p>
            <a:pPr marL="1473200">
              <a:buBlip>
                <a:blip r:embed="rId3"/>
              </a:buBlip>
            </a:pPr>
            <a:r>
              <a:t>Do you know that God is not a liar?</a:t>
            </a:r>
            <a:br/>
            <a:r>
              <a:t/>
            </a:r>
            <a:br/>
            <a:r>
              <a:t/>
            </a:r>
            <a:br/>
            <a:r>
              <a:t/>
            </a:r>
            <a:br/>
            <a:endParaRP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Shape 241"/>
          <p:cNvSpPr>
            <a:spLocks noGrp="1"/>
          </p:cNvSpPr>
          <p:nvPr>
            <p:ph type="title"/>
          </p:nvPr>
        </p:nvSpPr>
        <p:spPr>
          <a:prstGeom prst="rect">
            <a:avLst/>
          </a:prstGeom>
        </p:spPr>
        <p:txBody>
          <a:bodyPr/>
          <a:lstStyle/>
          <a:p>
            <a:pPr marR="457200" algn="l" defTabSz="457200">
              <a:defRPr sz="4800">
                <a:solidFill>
                  <a:srgbClr val="001220"/>
                </a:solidFill>
                <a:latin typeface="Helvetica"/>
                <a:ea typeface="Helvetica"/>
                <a:cs typeface="Helvetica"/>
                <a:sym typeface="Helvetica"/>
              </a:defRPr>
            </a:pPr>
            <a:r>
              <a:rPr i="1"/>
              <a:t>Now faith is confidence in what we hope for and assurance about what we do not see.</a:t>
            </a:r>
            <a:r>
              <a:t>  </a:t>
            </a:r>
            <a:r>
              <a:rPr b="1"/>
              <a:t>1 Corinthians 11:1</a:t>
            </a:r>
            <a:endParaRPr sz="1200" b="1">
              <a:solidFill>
                <a:srgbClr val="000000"/>
              </a:solidFill>
              <a:latin typeface="Verdana"/>
              <a:ea typeface="Verdana"/>
              <a:cs typeface="Verdana"/>
              <a:sym typeface="Verdana"/>
            </a:endParaRP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 name="droppedImage.pdf"/>
          <p:cNvPicPr>
            <a:picLocks noChangeAspect="1"/>
          </p:cNvPicPr>
          <p:nvPr/>
        </p:nvPicPr>
        <p:blipFill>
          <a:blip r:embed="rId3">
            <a:extLst/>
          </a:blip>
          <a:stretch>
            <a:fillRect/>
          </a:stretch>
        </p:blipFill>
        <p:spPr>
          <a:xfrm>
            <a:off x="2217577" y="698500"/>
            <a:ext cx="9029701" cy="6861679"/>
          </a:xfrm>
          <a:prstGeom prst="rect">
            <a:avLst/>
          </a:prstGeom>
          <a:ln w="12700">
            <a:miter lim="400000"/>
          </a:ln>
        </p:spPr>
      </p:pic>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p:nvPr/>
        </p:nvSpPr>
        <p:spPr>
          <a:xfrm>
            <a:off x="1041400" y="5721350"/>
            <a:ext cx="13004800" cy="1206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marR="457200" algn="l" defTabSz="457200">
              <a:defRPr sz="2400">
                <a:solidFill>
                  <a:srgbClr val="001220"/>
                </a:solidFill>
                <a:latin typeface="Verdana"/>
                <a:ea typeface="Verdana"/>
                <a:cs typeface="Verdana"/>
                <a:sym typeface="Verdana"/>
              </a:defRPr>
            </a:pPr>
            <a:endParaRPr b="1" i="0">
              <a:solidFill>
                <a:srgbClr val="000000"/>
              </a:solidFill>
            </a:endParaRPr>
          </a:p>
        </p:txBody>
      </p:sp>
      <p:sp>
        <p:nvSpPr>
          <p:cNvPr id="131" name="Shape 131"/>
          <p:cNvSpPr/>
          <p:nvPr/>
        </p:nvSpPr>
        <p:spPr>
          <a:xfrm>
            <a:off x="393700" y="-5588000"/>
            <a:ext cx="13004800" cy="151130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marR="457200" algn="l" defTabSz="457200">
              <a:defRPr sz="3600">
                <a:solidFill>
                  <a:srgbClr val="001220"/>
                </a:solidFill>
                <a:latin typeface="Helvetica"/>
                <a:ea typeface="Helvetica"/>
                <a:cs typeface="Helvetica"/>
                <a:sym typeface="Helvetica"/>
              </a:defRPr>
            </a:pPr>
            <a:endParaRPr/>
          </a:p>
          <a:p>
            <a:pPr marR="457200" algn="l" defTabSz="457200">
              <a:defRPr sz="3600">
                <a:solidFill>
                  <a:srgbClr val="001220"/>
                </a:solidFill>
                <a:latin typeface="Helvetica"/>
                <a:ea typeface="Helvetica"/>
                <a:cs typeface="Helvetica"/>
                <a:sym typeface="Helvetica"/>
              </a:defRPr>
            </a:pPr>
            <a:endParaRPr/>
          </a:p>
          <a:p>
            <a:pPr marR="457200" algn="l" defTabSz="457200">
              <a:defRPr sz="3600">
                <a:solidFill>
                  <a:srgbClr val="001220"/>
                </a:solidFill>
                <a:latin typeface="Helvetica"/>
                <a:ea typeface="Helvetica"/>
                <a:cs typeface="Helvetica"/>
                <a:sym typeface="Helvetica"/>
              </a:defRPr>
            </a:pPr>
            <a:endParaRPr/>
          </a:p>
          <a:p>
            <a:pPr marR="457200" algn="l" defTabSz="457200">
              <a:defRPr sz="3600">
                <a:solidFill>
                  <a:srgbClr val="001220"/>
                </a:solidFill>
                <a:latin typeface="Helvetica"/>
                <a:ea typeface="Helvetica"/>
                <a:cs typeface="Helvetica"/>
                <a:sym typeface="Helvetica"/>
              </a:defRPr>
            </a:pPr>
            <a:endParaRPr/>
          </a:p>
          <a:p>
            <a:pPr marR="457200" algn="l" defTabSz="457200">
              <a:defRPr sz="3600">
                <a:solidFill>
                  <a:srgbClr val="001220"/>
                </a:solidFill>
                <a:latin typeface="Helvetica"/>
                <a:ea typeface="Helvetica"/>
                <a:cs typeface="Helvetica"/>
                <a:sym typeface="Helvetica"/>
              </a:defRPr>
            </a:pPr>
            <a:endParaRPr/>
          </a:p>
          <a:p>
            <a:pPr marR="457200" algn="l" defTabSz="457200">
              <a:defRPr sz="3600">
                <a:solidFill>
                  <a:srgbClr val="001220"/>
                </a:solidFill>
                <a:latin typeface="Helvetica"/>
                <a:ea typeface="Helvetica"/>
                <a:cs typeface="Helvetica"/>
                <a:sym typeface="Helvetica"/>
              </a:defRPr>
            </a:pPr>
            <a:endParaRPr/>
          </a:p>
          <a:p>
            <a:pPr marR="457200" algn="l" defTabSz="457200">
              <a:defRPr sz="3600">
                <a:solidFill>
                  <a:srgbClr val="001220"/>
                </a:solidFill>
                <a:latin typeface="Helvetica"/>
                <a:ea typeface="Helvetica"/>
                <a:cs typeface="Helvetica"/>
                <a:sym typeface="Helvetica"/>
              </a:defRPr>
            </a:pPr>
            <a:endParaRPr/>
          </a:p>
          <a:p>
            <a:pPr marR="457200" algn="l" defTabSz="457200">
              <a:defRPr sz="3600">
                <a:solidFill>
                  <a:srgbClr val="001220"/>
                </a:solidFill>
                <a:latin typeface="Helvetica"/>
                <a:ea typeface="Helvetica"/>
                <a:cs typeface="Helvetica"/>
                <a:sym typeface="Helvetica"/>
              </a:defRPr>
            </a:pPr>
            <a:endParaRPr/>
          </a:p>
          <a:p>
            <a:pPr marR="457200" algn="l" defTabSz="457200">
              <a:defRPr sz="3600">
                <a:solidFill>
                  <a:srgbClr val="001220"/>
                </a:solidFill>
                <a:latin typeface="Helvetica"/>
                <a:ea typeface="Helvetica"/>
                <a:cs typeface="Helvetica"/>
                <a:sym typeface="Helvetica"/>
              </a:defRPr>
            </a:pPr>
            <a:endParaRPr/>
          </a:p>
          <a:p>
            <a:pPr marR="457200" algn="l" defTabSz="457200">
              <a:defRPr sz="3600">
                <a:solidFill>
                  <a:srgbClr val="001220"/>
                </a:solidFill>
                <a:latin typeface="Helvetica"/>
                <a:ea typeface="Helvetica"/>
                <a:cs typeface="Helvetica"/>
                <a:sym typeface="Helvetica"/>
              </a:defRPr>
            </a:pPr>
            <a:endParaRPr/>
          </a:p>
          <a:p>
            <a:pPr algn="just" defTabSz="457200">
              <a:defRPr sz="3600" i="0">
                <a:solidFill>
                  <a:srgbClr val="001220"/>
                </a:solidFill>
                <a:latin typeface="Verdana"/>
                <a:ea typeface="Verdana"/>
                <a:cs typeface="Verdana"/>
                <a:sym typeface="Verdana"/>
              </a:defRPr>
            </a:pPr>
            <a:endParaRPr/>
          </a:p>
          <a:p>
            <a:pPr algn="just" defTabSz="457200">
              <a:defRPr sz="3600" i="0">
                <a:solidFill>
                  <a:srgbClr val="001220"/>
                </a:solidFill>
                <a:latin typeface="Verdana"/>
                <a:ea typeface="Verdana"/>
                <a:cs typeface="Verdana"/>
                <a:sym typeface="Verdana"/>
              </a:defRPr>
            </a:pPr>
            <a:endParaRPr/>
          </a:p>
          <a:p>
            <a:pPr algn="just" defTabSz="457200">
              <a:defRPr sz="3600">
                <a:solidFill>
                  <a:srgbClr val="001220"/>
                </a:solidFill>
                <a:latin typeface="Verdana"/>
                <a:ea typeface="Verdana"/>
                <a:cs typeface="Verdana"/>
                <a:sym typeface="Verdana"/>
              </a:defRPr>
            </a:pPr>
            <a:r>
              <a:t>Your word is a lamp to my feet and </a:t>
            </a:r>
          </a:p>
          <a:p>
            <a:pPr algn="just" defTabSz="457200">
              <a:defRPr sz="3600">
                <a:solidFill>
                  <a:srgbClr val="001220"/>
                </a:solidFill>
                <a:latin typeface="Verdana"/>
                <a:ea typeface="Verdana"/>
                <a:cs typeface="Verdana"/>
                <a:sym typeface="Verdana"/>
              </a:defRPr>
            </a:pPr>
            <a:r>
              <a:t>a light to my path</a:t>
            </a:r>
          </a:p>
          <a:p>
            <a:pPr algn="just" defTabSz="457200">
              <a:defRPr sz="3600" b="1" i="0">
                <a:solidFill>
                  <a:srgbClr val="001220"/>
                </a:solidFill>
                <a:latin typeface="Verdana"/>
                <a:ea typeface="Verdana"/>
                <a:cs typeface="Verdana"/>
                <a:sym typeface="Verdana"/>
              </a:defRPr>
            </a:pPr>
            <a:r>
              <a:t>Psalm 119:105</a:t>
            </a:r>
          </a:p>
          <a:p>
            <a:pPr marR="457200" algn="l" defTabSz="457200">
              <a:defRPr sz="3600">
                <a:solidFill>
                  <a:srgbClr val="001220"/>
                </a:solidFill>
                <a:latin typeface="Helvetica"/>
                <a:ea typeface="Helvetica"/>
                <a:cs typeface="Helvetica"/>
                <a:sym typeface="Helvetica"/>
              </a:defRPr>
            </a:pPr>
            <a:endParaRPr/>
          </a:p>
          <a:p>
            <a:pPr marR="457200" algn="l" defTabSz="457200">
              <a:defRPr sz="3600">
                <a:solidFill>
                  <a:srgbClr val="001220"/>
                </a:solidFill>
                <a:latin typeface="Helvetica"/>
                <a:ea typeface="Helvetica"/>
                <a:cs typeface="Helvetica"/>
                <a:sym typeface="Helvetica"/>
              </a:defRPr>
            </a:pPr>
            <a:endParaRPr/>
          </a:p>
          <a:p>
            <a:pPr marR="457200" algn="l" defTabSz="457200">
              <a:defRPr sz="3600">
                <a:solidFill>
                  <a:srgbClr val="001220"/>
                </a:solidFill>
                <a:latin typeface="Helvetica"/>
                <a:ea typeface="Helvetica"/>
                <a:cs typeface="Helvetica"/>
                <a:sym typeface="Helvetica"/>
              </a:defRPr>
            </a:pPr>
            <a:r>
              <a:t>For the word of God is living and active and </a:t>
            </a:r>
          </a:p>
          <a:p>
            <a:pPr marR="457200" algn="l" defTabSz="457200">
              <a:defRPr sz="3600">
                <a:solidFill>
                  <a:srgbClr val="001220"/>
                </a:solidFill>
                <a:latin typeface="Helvetica"/>
                <a:ea typeface="Helvetica"/>
                <a:cs typeface="Helvetica"/>
                <a:sym typeface="Helvetica"/>
              </a:defRPr>
            </a:pPr>
            <a:r>
              <a:t>sharper than any two-edged sword, </a:t>
            </a:r>
          </a:p>
          <a:p>
            <a:pPr marR="457200" algn="l" defTabSz="457200">
              <a:defRPr sz="3600">
                <a:solidFill>
                  <a:srgbClr val="001220"/>
                </a:solidFill>
                <a:latin typeface="Helvetica"/>
                <a:ea typeface="Helvetica"/>
                <a:cs typeface="Helvetica"/>
                <a:sym typeface="Helvetica"/>
              </a:defRPr>
            </a:pPr>
            <a:r>
              <a:t>and piercing as far as the division of soul and spirit, </a:t>
            </a:r>
          </a:p>
          <a:p>
            <a:pPr marR="457200" algn="l" defTabSz="457200">
              <a:defRPr sz="3600">
                <a:solidFill>
                  <a:srgbClr val="001220"/>
                </a:solidFill>
                <a:latin typeface="Helvetica"/>
                <a:ea typeface="Helvetica"/>
                <a:cs typeface="Helvetica"/>
                <a:sym typeface="Helvetica"/>
              </a:defRPr>
            </a:pPr>
            <a:r>
              <a:t>of both joints and marrow, </a:t>
            </a:r>
          </a:p>
          <a:p>
            <a:pPr marR="457200" algn="l" defTabSz="457200">
              <a:defRPr sz="3600">
                <a:solidFill>
                  <a:srgbClr val="001220"/>
                </a:solidFill>
                <a:latin typeface="Helvetica"/>
                <a:ea typeface="Helvetica"/>
                <a:cs typeface="Helvetica"/>
                <a:sym typeface="Helvetica"/>
              </a:defRPr>
            </a:pPr>
            <a:r>
              <a:t>and able to judge the thoughts and intentions of the heart.</a:t>
            </a:r>
            <a:r>
              <a:rPr i="0"/>
              <a:t>  </a:t>
            </a:r>
            <a:r>
              <a:rPr b="1" i="0"/>
              <a:t>Hebrews 4:12 </a:t>
            </a:r>
            <a:br>
              <a:rPr b="1" i="0"/>
            </a:br>
            <a:r>
              <a:rPr b="1" i="0"/>
              <a:t/>
            </a:r>
            <a:br>
              <a:rPr b="1" i="0"/>
            </a:br>
            <a:r>
              <a:rPr b="1" i="0"/>
              <a:t/>
            </a:r>
            <a:br>
              <a:rPr b="1" i="0"/>
            </a:br>
            <a:endParaRPr b="1" i="0">
              <a:solidFill>
                <a:srgbClr val="000000"/>
              </a:solidFill>
              <a:latin typeface="Verdana"/>
              <a:ea typeface="Verdana"/>
              <a:cs typeface="Verdana"/>
              <a:sym typeface="Verdana"/>
            </a:endParaRP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Shape 249"/>
          <p:cNvSpPr>
            <a:spLocks noGrp="1"/>
          </p:cNvSpPr>
          <p:nvPr>
            <p:ph type="title"/>
          </p:nvPr>
        </p:nvSpPr>
        <p:spPr>
          <a:xfrm>
            <a:off x="1346200" y="685800"/>
            <a:ext cx="11290300" cy="8636000"/>
          </a:xfrm>
          <a:prstGeom prst="rect">
            <a:avLst/>
          </a:prstGeom>
        </p:spPr>
        <p:txBody>
          <a:bodyPr/>
          <a:lstStyle/>
          <a:p>
            <a:pPr algn="l"/>
            <a:r>
              <a:rPr dirty="0"/>
              <a:t>The serpent said to the woman, “You will not surely die.”</a:t>
            </a:r>
          </a:p>
          <a:p>
            <a:pPr algn="l"/>
            <a:r>
              <a:rPr dirty="0"/>
              <a:t>                                    </a:t>
            </a:r>
            <a:r>
              <a:rPr sz="4800" b="1" dirty="0"/>
              <a:t>Genesis 3:4</a:t>
            </a:r>
          </a:p>
          <a:p>
            <a:pPr algn="l"/>
            <a:endParaRPr sz="4800" b="1" dirty="0"/>
          </a:p>
          <a:p>
            <a:pPr algn="l"/>
            <a:endParaRPr sz="4800" b="1" dirty="0"/>
          </a:p>
          <a:p>
            <a:pPr algn="l">
              <a:defRPr sz="3600"/>
            </a:pPr>
            <a:endParaRPr sz="4800" b="1" dirty="0"/>
          </a:p>
          <a:p>
            <a:pPr algn="l">
              <a:defRPr sz="3600"/>
            </a:pPr>
            <a:endParaRPr sz="4800" b="1" dirty="0"/>
          </a:p>
          <a:p>
            <a:pPr algn="l">
              <a:defRPr sz="3600"/>
            </a:pPr>
            <a:r>
              <a:rPr sz="4800" dirty="0"/>
              <a:t>Sin carries no </a:t>
            </a:r>
            <a:r>
              <a:rPr sz="4800" dirty="0" smtClean="0"/>
              <a:t>consequences</a:t>
            </a:r>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Shape 253"/>
          <p:cNvSpPr>
            <a:spLocks noGrp="1"/>
          </p:cNvSpPr>
          <p:nvPr>
            <p:ph type="title"/>
          </p:nvPr>
        </p:nvSpPr>
        <p:spPr>
          <a:prstGeom prst="rect">
            <a:avLst/>
          </a:prstGeom>
        </p:spPr>
        <p:txBody>
          <a:bodyPr/>
          <a:lstStyle/>
          <a:p>
            <a:r>
              <a:t>Who do you believe?</a:t>
            </a:r>
          </a:p>
        </p:txBody>
      </p:sp>
      <p:sp>
        <p:nvSpPr>
          <p:cNvPr id="254" name="Shape 254"/>
          <p:cNvSpPr>
            <a:spLocks noGrp="1"/>
          </p:cNvSpPr>
          <p:nvPr>
            <p:ph type="body" idx="1"/>
          </p:nvPr>
        </p:nvSpPr>
        <p:spPr>
          <a:prstGeom prst="rect">
            <a:avLst/>
          </a:prstGeom>
        </p:spPr>
        <p:txBody>
          <a:bodyPr/>
          <a:lstStyle/>
          <a:p>
            <a:pPr marL="1473200">
              <a:buBlip>
                <a:blip r:embed="rId3"/>
              </a:buBlip>
            </a:pPr>
            <a:r>
              <a:t>God says, </a:t>
            </a:r>
            <a:r>
              <a:rPr b="1"/>
              <a:t>the day</a:t>
            </a:r>
            <a:r>
              <a:t> you sin you will die.  Consequences are certain.</a:t>
            </a:r>
          </a:p>
          <a:p>
            <a:pPr marL="1473200">
              <a:buBlip>
                <a:blip r:embed="rId3"/>
              </a:buBlip>
            </a:pPr>
            <a:r>
              <a:t>Satan says, lighten up.  </a:t>
            </a:r>
            <a:br/>
            <a:r>
              <a:t>There are no negative consequences.</a:t>
            </a:r>
            <a:br/>
            <a:r>
              <a:t/>
            </a:r>
            <a:br/>
            <a:r>
              <a:t/>
            </a:r>
            <a:br/>
            <a:endParaRPr/>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Shape 258"/>
          <p:cNvSpPr>
            <a:spLocks noGrp="1"/>
          </p:cNvSpPr>
          <p:nvPr>
            <p:ph type="title"/>
          </p:nvPr>
        </p:nvSpPr>
        <p:spPr>
          <a:prstGeom prst="rect">
            <a:avLst/>
          </a:prstGeom>
        </p:spPr>
        <p:txBody>
          <a:bodyPr/>
          <a:lstStyle/>
          <a:p>
            <a:r>
              <a:t>Adam and Eve died emotionally</a:t>
            </a:r>
          </a:p>
        </p:txBody>
      </p:sp>
      <p:sp>
        <p:nvSpPr>
          <p:cNvPr id="259" name="Shape 259"/>
          <p:cNvSpPr>
            <a:spLocks noGrp="1"/>
          </p:cNvSpPr>
          <p:nvPr>
            <p:ph type="body" idx="1"/>
          </p:nvPr>
        </p:nvSpPr>
        <p:spPr>
          <a:prstGeom prst="rect">
            <a:avLst/>
          </a:prstGeom>
        </p:spPr>
        <p:txBody>
          <a:bodyPr/>
          <a:lstStyle/>
          <a:p>
            <a:pPr marL="1346200" indent="-381000">
              <a:buBlip>
                <a:blip r:embed="rId3"/>
              </a:buBlip>
              <a:defRPr sz="3600"/>
            </a:pPr>
            <a:r>
              <a:rPr i="0">
                <a:solidFill>
                  <a:srgbClr val="001220"/>
                </a:solidFill>
                <a:latin typeface="Helvetica"/>
                <a:ea typeface="Helvetica"/>
                <a:cs typeface="Helvetica"/>
                <a:sym typeface="Helvetica"/>
              </a:rPr>
              <a:t>Then the eyes of both of them were opened, and they knew that they were naked; and they sewed fig leaves together and made themselves loin coverings.  </a:t>
            </a:r>
            <a:r>
              <a:rPr b="1" i="0">
                <a:solidFill>
                  <a:srgbClr val="001220"/>
                </a:solidFill>
                <a:latin typeface="Helvetica"/>
                <a:ea typeface="Helvetica"/>
                <a:cs typeface="Helvetica"/>
                <a:sym typeface="Helvetica"/>
              </a:rPr>
              <a:t>Genesis 3:7</a:t>
            </a:r>
            <a:br>
              <a:rPr b="1" i="0">
                <a:solidFill>
                  <a:srgbClr val="001220"/>
                </a:solidFill>
                <a:latin typeface="Helvetica"/>
                <a:ea typeface="Helvetica"/>
                <a:cs typeface="Helvetica"/>
                <a:sym typeface="Helvetica"/>
              </a:rPr>
            </a:br>
            <a:r>
              <a:rPr b="1" i="0">
                <a:solidFill>
                  <a:srgbClr val="001220"/>
                </a:solidFill>
                <a:latin typeface="Helvetica"/>
                <a:ea typeface="Helvetica"/>
                <a:cs typeface="Helvetica"/>
                <a:sym typeface="Helvetica"/>
              </a:rPr>
              <a:t/>
            </a:r>
            <a:br>
              <a:rPr b="1" i="0">
                <a:solidFill>
                  <a:srgbClr val="001220"/>
                </a:solidFill>
                <a:latin typeface="Helvetica"/>
                <a:ea typeface="Helvetica"/>
                <a:cs typeface="Helvetica"/>
                <a:sym typeface="Helvetica"/>
              </a:rPr>
            </a:br>
            <a:r>
              <a:rPr b="1" i="0">
                <a:solidFill>
                  <a:srgbClr val="001220"/>
                </a:solidFill>
                <a:latin typeface="Helvetica"/>
                <a:ea typeface="Helvetica"/>
                <a:cs typeface="Helvetica"/>
                <a:sym typeface="Helvetica"/>
              </a:rPr>
              <a:t/>
            </a:r>
            <a:br>
              <a:rPr b="1" i="0">
                <a:solidFill>
                  <a:srgbClr val="001220"/>
                </a:solidFill>
                <a:latin typeface="Helvetica"/>
                <a:ea typeface="Helvetica"/>
                <a:cs typeface="Helvetica"/>
                <a:sym typeface="Helvetica"/>
              </a:rPr>
            </a:br>
            <a:r>
              <a:rPr b="1" i="0">
                <a:solidFill>
                  <a:srgbClr val="001220"/>
                </a:solidFill>
                <a:latin typeface="Helvetica"/>
                <a:ea typeface="Helvetica"/>
                <a:cs typeface="Helvetica"/>
                <a:sym typeface="Helvetica"/>
              </a:rPr>
              <a:t/>
            </a:r>
            <a:br>
              <a:rPr b="1" i="0">
                <a:solidFill>
                  <a:srgbClr val="001220"/>
                </a:solidFill>
                <a:latin typeface="Helvetica"/>
                <a:ea typeface="Helvetica"/>
                <a:cs typeface="Helvetica"/>
                <a:sym typeface="Helvetica"/>
              </a:rPr>
            </a:br>
            <a:r>
              <a:rPr b="1" i="0">
                <a:solidFill>
                  <a:srgbClr val="001220"/>
                </a:solidFill>
                <a:latin typeface="Helvetica"/>
                <a:ea typeface="Helvetica"/>
                <a:cs typeface="Helvetica"/>
                <a:sym typeface="Helvetica"/>
              </a:rPr>
              <a:t/>
            </a:r>
            <a:br>
              <a:rPr b="1" i="0">
                <a:solidFill>
                  <a:srgbClr val="001220"/>
                </a:solidFill>
                <a:latin typeface="Helvetica"/>
                <a:ea typeface="Helvetica"/>
                <a:cs typeface="Helvetica"/>
                <a:sym typeface="Helvetica"/>
              </a:rPr>
            </a:br>
            <a:endParaRPr b="1" i="0">
              <a:solidFill>
                <a:srgbClr val="001220"/>
              </a:solidFill>
              <a:latin typeface="Helvetica"/>
              <a:ea typeface="Helvetica"/>
              <a:cs typeface="Helvetica"/>
              <a:sym typeface="Helvetica"/>
            </a:endParaRPr>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Shape 263"/>
          <p:cNvSpPr>
            <a:spLocks noGrp="1"/>
          </p:cNvSpPr>
          <p:nvPr>
            <p:ph type="title"/>
          </p:nvPr>
        </p:nvSpPr>
        <p:spPr>
          <a:prstGeom prst="rect">
            <a:avLst/>
          </a:prstGeom>
        </p:spPr>
        <p:txBody>
          <a:bodyPr/>
          <a:lstStyle/>
          <a:p>
            <a:r>
              <a:t>They died spiritually...</a:t>
            </a:r>
          </a:p>
        </p:txBody>
      </p:sp>
      <p:sp>
        <p:nvSpPr>
          <p:cNvPr id="264" name="Shape 264"/>
          <p:cNvSpPr>
            <a:spLocks noGrp="1"/>
          </p:cNvSpPr>
          <p:nvPr>
            <p:ph type="body" idx="1"/>
          </p:nvPr>
        </p:nvSpPr>
        <p:spPr>
          <a:prstGeom prst="rect">
            <a:avLst/>
          </a:prstGeom>
        </p:spPr>
        <p:txBody>
          <a:bodyPr/>
          <a:lstStyle/>
          <a:p>
            <a:pPr marL="1346200" indent="-381000">
              <a:buBlip>
                <a:blip r:embed="rId3"/>
              </a:buBlip>
              <a:defRPr sz="3600"/>
            </a:pPr>
            <a:r>
              <a:rPr>
                <a:solidFill>
                  <a:srgbClr val="001220"/>
                </a:solidFill>
                <a:latin typeface="Helvetica"/>
                <a:ea typeface="Helvetica"/>
                <a:cs typeface="Helvetica"/>
                <a:sym typeface="Helvetica"/>
              </a:rPr>
              <a:t>They heard the sound of the LORD God walking in the garden in the cool of the day, and the man and his wife hid themselves from the presence of the LORD God among the trees of the garden.</a:t>
            </a:r>
            <a:r>
              <a:rPr i="0">
                <a:solidFill>
                  <a:srgbClr val="001220"/>
                </a:solidFill>
                <a:latin typeface="Helvetica"/>
                <a:ea typeface="Helvetica"/>
                <a:cs typeface="Helvetica"/>
                <a:sym typeface="Helvetica"/>
              </a:rPr>
              <a:t>  </a:t>
            </a:r>
            <a:r>
              <a:rPr b="1" i="0">
                <a:solidFill>
                  <a:srgbClr val="001220"/>
                </a:solidFill>
                <a:latin typeface="Helvetica"/>
                <a:ea typeface="Helvetica"/>
                <a:cs typeface="Helvetica"/>
                <a:sym typeface="Helvetica"/>
              </a:rPr>
              <a:t>Genesis 3:8</a:t>
            </a:r>
            <a:br>
              <a:rPr b="1" i="0">
                <a:solidFill>
                  <a:srgbClr val="001220"/>
                </a:solidFill>
                <a:latin typeface="Helvetica"/>
                <a:ea typeface="Helvetica"/>
                <a:cs typeface="Helvetica"/>
                <a:sym typeface="Helvetica"/>
              </a:rPr>
            </a:br>
            <a:r>
              <a:rPr b="1" i="0">
                <a:solidFill>
                  <a:srgbClr val="001220"/>
                </a:solidFill>
                <a:latin typeface="Helvetica"/>
                <a:ea typeface="Helvetica"/>
                <a:cs typeface="Helvetica"/>
                <a:sym typeface="Helvetica"/>
              </a:rPr>
              <a:t/>
            </a:r>
            <a:br>
              <a:rPr b="1" i="0">
                <a:solidFill>
                  <a:srgbClr val="001220"/>
                </a:solidFill>
                <a:latin typeface="Helvetica"/>
                <a:ea typeface="Helvetica"/>
                <a:cs typeface="Helvetica"/>
                <a:sym typeface="Helvetica"/>
              </a:rPr>
            </a:br>
            <a:r>
              <a:rPr b="1" i="0">
                <a:solidFill>
                  <a:srgbClr val="001220"/>
                </a:solidFill>
                <a:latin typeface="Helvetica"/>
                <a:ea typeface="Helvetica"/>
                <a:cs typeface="Helvetica"/>
                <a:sym typeface="Helvetica"/>
              </a:rPr>
              <a:t/>
            </a:r>
            <a:br>
              <a:rPr b="1" i="0">
                <a:solidFill>
                  <a:srgbClr val="001220"/>
                </a:solidFill>
                <a:latin typeface="Helvetica"/>
                <a:ea typeface="Helvetica"/>
                <a:cs typeface="Helvetica"/>
                <a:sym typeface="Helvetica"/>
              </a:rPr>
            </a:br>
            <a:r>
              <a:rPr b="1" i="0">
                <a:solidFill>
                  <a:srgbClr val="001220"/>
                </a:solidFill>
                <a:latin typeface="Helvetica"/>
                <a:ea typeface="Helvetica"/>
                <a:cs typeface="Helvetica"/>
                <a:sym typeface="Helvetica"/>
              </a:rPr>
              <a:t/>
            </a:r>
            <a:br>
              <a:rPr b="1" i="0">
                <a:solidFill>
                  <a:srgbClr val="001220"/>
                </a:solidFill>
                <a:latin typeface="Helvetica"/>
                <a:ea typeface="Helvetica"/>
                <a:cs typeface="Helvetica"/>
                <a:sym typeface="Helvetica"/>
              </a:rPr>
            </a:br>
            <a:r>
              <a:rPr b="1" i="0">
                <a:solidFill>
                  <a:srgbClr val="001220"/>
                </a:solidFill>
                <a:latin typeface="Helvetica"/>
                <a:ea typeface="Helvetica"/>
                <a:cs typeface="Helvetica"/>
                <a:sym typeface="Helvetica"/>
              </a:rPr>
              <a:t/>
            </a:r>
            <a:br>
              <a:rPr b="1" i="0">
                <a:solidFill>
                  <a:srgbClr val="001220"/>
                </a:solidFill>
                <a:latin typeface="Helvetica"/>
                <a:ea typeface="Helvetica"/>
                <a:cs typeface="Helvetica"/>
                <a:sym typeface="Helvetica"/>
              </a:rPr>
            </a:br>
            <a:endParaRPr b="1" i="0">
              <a:solidFill>
                <a:srgbClr val="001220"/>
              </a:solidFill>
              <a:latin typeface="Helvetica"/>
              <a:ea typeface="Helvetica"/>
              <a:cs typeface="Helvetica"/>
              <a:sym typeface="Helvetica"/>
            </a:endParaRPr>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Shape 268"/>
          <p:cNvSpPr>
            <a:spLocks noGrp="1"/>
          </p:cNvSpPr>
          <p:nvPr>
            <p:ph type="title"/>
          </p:nvPr>
        </p:nvSpPr>
        <p:spPr>
          <a:prstGeom prst="rect">
            <a:avLst/>
          </a:prstGeom>
        </p:spPr>
        <p:txBody>
          <a:bodyPr/>
          <a:lstStyle/>
          <a:p>
            <a:r>
              <a:t>The died relationally...</a:t>
            </a:r>
          </a:p>
        </p:txBody>
      </p:sp>
      <p:sp>
        <p:nvSpPr>
          <p:cNvPr id="269" name="Shape 269"/>
          <p:cNvSpPr>
            <a:spLocks noGrp="1"/>
          </p:cNvSpPr>
          <p:nvPr>
            <p:ph type="body" idx="1"/>
          </p:nvPr>
        </p:nvSpPr>
        <p:spPr>
          <a:prstGeom prst="rect">
            <a:avLst/>
          </a:prstGeom>
        </p:spPr>
        <p:txBody>
          <a:bodyPr/>
          <a:lstStyle/>
          <a:p>
            <a:pPr marL="1219200" indent="-254000">
              <a:buBlip>
                <a:blip r:embed="rId3"/>
              </a:buBlip>
              <a:defRPr sz="2400"/>
            </a:pPr>
            <a:r>
              <a:rPr>
                <a:solidFill>
                  <a:srgbClr val="001220"/>
                </a:solidFill>
                <a:latin typeface="Helvetica"/>
                <a:ea typeface="Helvetica"/>
                <a:cs typeface="Helvetica"/>
                <a:sym typeface="Helvetica"/>
              </a:rPr>
              <a:t>Then the LORD God called to the man, and said to him, "Where are you?  He said, "I heard the sound of You in the garden, and I was afraid because I was naked; so I hid myself. </a:t>
            </a:r>
            <a:br>
              <a:rPr>
                <a:solidFill>
                  <a:srgbClr val="001220"/>
                </a:solidFill>
                <a:latin typeface="Helvetica"/>
                <a:ea typeface="Helvetica"/>
                <a:cs typeface="Helvetica"/>
                <a:sym typeface="Helvetica"/>
              </a:rPr>
            </a:br>
            <a:r>
              <a:rPr>
                <a:solidFill>
                  <a:srgbClr val="001220"/>
                </a:solidFill>
                <a:latin typeface="Helvetica"/>
                <a:ea typeface="Helvetica"/>
                <a:cs typeface="Helvetica"/>
                <a:sym typeface="Helvetica"/>
              </a:rPr>
              <a:t>And He said, "Who told you that you were naked? Have you eaten from the tree of which I commanded you not to eat?  </a:t>
            </a:r>
            <a:br>
              <a:rPr>
                <a:solidFill>
                  <a:srgbClr val="001220"/>
                </a:solidFill>
                <a:latin typeface="Helvetica"/>
                <a:ea typeface="Helvetica"/>
                <a:cs typeface="Helvetica"/>
                <a:sym typeface="Helvetica"/>
              </a:rPr>
            </a:br>
            <a:r>
              <a:rPr>
                <a:solidFill>
                  <a:srgbClr val="001220"/>
                </a:solidFill>
                <a:latin typeface="Helvetica"/>
                <a:ea typeface="Helvetica"/>
                <a:cs typeface="Helvetica"/>
                <a:sym typeface="Helvetica"/>
              </a:rPr>
              <a:t>The man said, "The woman whom You gave to be with me, she gave me from the tree, and I ate. </a:t>
            </a:r>
            <a:br>
              <a:rPr>
                <a:solidFill>
                  <a:srgbClr val="001220"/>
                </a:solidFill>
                <a:latin typeface="Helvetica"/>
                <a:ea typeface="Helvetica"/>
                <a:cs typeface="Helvetica"/>
                <a:sym typeface="Helvetica"/>
              </a:rPr>
            </a:br>
            <a:r>
              <a:rPr>
                <a:solidFill>
                  <a:srgbClr val="001220"/>
                </a:solidFill>
                <a:latin typeface="Helvetica"/>
                <a:ea typeface="Helvetica"/>
                <a:cs typeface="Helvetica"/>
                <a:sym typeface="Helvetica"/>
              </a:rPr>
              <a:t>Then the LORD God said to the woman, "What is this you have done?" And the woman said, "The serpent deceived me, and I ate. </a:t>
            </a:r>
            <a:r>
              <a:rPr i="0">
                <a:solidFill>
                  <a:srgbClr val="001220"/>
                </a:solidFill>
                <a:latin typeface="Helvetica"/>
                <a:ea typeface="Helvetica"/>
                <a:cs typeface="Helvetica"/>
                <a:sym typeface="Helvetica"/>
              </a:rPr>
              <a:t> </a:t>
            </a:r>
            <a:br>
              <a:rPr i="0">
                <a:solidFill>
                  <a:srgbClr val="001220"/>
                </a:solidFill>
                <a:latin typeface="Helvetica"/>
                <a:ea typeface="Helvetica"/>
                <a:cs typeface="Helvetica"/>
                <a:sym typeface="Helvetica"/>
              </a:rPr>
            </a:br>
            <a:r>
              <a:rPr b="1" i="0">
                <a:solidFill>
                  <a:srgbClr val="001220"/>
                </a:solidFill>
                <a:latin typeface="Helvetica"/>
                <a:ea typeface="Helvetica"/>
                <a:cs typeface="Helvetica"/>
                <a:sym typeface="Helvetica"/>
              </a:rPr>
              <a:t>Genesis 3:9-13</a:t>
            </a:r>
            <a:br>
              <a:rPr b="1" i="0">
                <a:solidFill>
                  <a:srgbClr val="001220"/>
                </a:solidFill>
                <a:latin typeface="Helvetica"/>
                <a:ea typeface="Helvetica"/>
                <a:cs typeface="Helvetica"/>
                <a:sym typeface="Helvetica"/>
              </a:rPr>
            </a:br>
            <a:r>
              <a:rPr b="1" i="0">
                <a:solidFill>
                  <a:srgbClr val="001220"/>
                </a:solidFill>
                <a:latin typeface="Helvetica"/>
                <a:ea typeface="Helvetica"/>
                <a:cs typeface="Helvetica"/>
                <a:sym typeface="Helvetica"/>
              </a:rPr>
              <a:t/>
            </a:r>
            <a:br>
              <a:rPr b="1" i="0">
                <a:solidFill>
                  <a:srgbClr val="001220"/>
                </a:solidFill>
                <a:latin typeface="Helvetica"/>
                <a:ea typeface="Helvetica"/>
                <a:cs typeface="Helvetica"/>
                <a:sym typeface="Helvetica"/>
              </a:rPr>
            </a:br>
            <a:r>
              <a:rPr b="1" i="0">
                <a:solidFill>
                  <a:srgbClr val="001220"/>
                </a:solidFill>
                <a:latin typeface="Helvetica"/>
                <a:ea typeface="Helvetica"/>
                <a:cs typeface="Helvetica"/>
                <a:sym typeface="Helvetica"/>
              </a:rPr>
              <a:t/>
            </a:r>
            <a:br>
              <a:rPr b="1" i="0">
                <a:solidFill>
                  <a:srgbClr val="001220"/>
                </a:solidFill>
                <a:latin typeface="Helvetica"/>
                <a:ea typeface="Helvetica"/>
                <a:cs typeface="Helvetica"/>
                <a:sym typeface="Helvetica"/>
              </a:rPr>
            </a:br>
            <a:r>
              <a:rPr b="1" i="0">
                <a:solidFill>
                  <a:srgbClr val="001220"/>
                </a:solidFill>
                <a:latin typeface="Helvetica"/>
                <a:ea typeface="Helvetica"/>
                <a:cs typeface="Helvetica"/>
                <a:sym typeface="Helvetica"/>
              </a:rPr>
              <a:t/>
            </a:r>
            <a:br>
              <a:rPr b="1" i="0">
                <a:solidFill>
                  <a:srgbClr val="001220"/>
                </a:solidFill>
                <a:latin typeface="Helvetica"/>
                <a:ea typeface="Helvetica"/>
                <a:cs typeface="Helvetica"/>
                <a:sym typeface="Helvetica"/>
              </a:rPr>
            </a:br>
            <a:r>
              <a:rPr b="1" i="0">
                <a:solidFill>
                  <a:srgbClr val="001220"/>
                </a:solidFill>
                <a:latin typeface="Helvetica"/>
                <a:ea typeface="Helvetica"/>
                <a:cs typeface="Helvetica"/>
                <a:sym typeface="Helvetica"/>
              </a:rPr>
              <a:t/>
            </a:r>
            <a:br>
              <a:rPr b="1" i="0">
                <a:solidFill>
                  <a:srgbClr val="001220"/>
                </a:solidFill>
                <a:latin typeface="Helvetica"/>
                <a:ea typeface="Helvetica"/>
                <a:cs typeface="Helvetica"/>
                <a:sym typeface="Helvetica"/>
              </a:rPr>
            </a:br>
            <a:r>
              <a:rPr b="1" i="0">
                <a:solidFill>
                  <a:srgbClr val="001220"/>
                </a:solidFill>
                <a:latin typeface="Helvetica"/>
                <a:ea typeface="Helvetica"/>
                <a:cs typeface="Helvetica"/>
                <a:sym typeface="Helvetica"/>
              </a:rPr>
              <a:t/>
            </a:r>
            <a:br>
              <a:rPr b="1" i="0">
                <a:solidFill>
                  <a:srgbClr val="001220"/>
                </a:solidFill>
                <a:latin typeface="Helvetica"/>
                <a:ea typeface="Helvetica"/>
                <a:cs typeface="Helvetica"/>
                <a:sym typeface="Helvetica"/>
              </a:rPr>
            </a:br>
            <a:endParaRPr b="1" i="0">
              <a:solidFill>
                <a:srgbClr val="001220"/>
              </a:solidFill>
              <a:latin typeface="Helvetica"/>
              <a:ea typeface="Helvetica"/>
              <a:cs typeface="Helvetica"/>
              <a:sym typeface="Helvetica"/>
            </a:endParaRPr>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Shape 273"/>
          <p:cNvSpPr>
            <a:spLocks noGrp="1"/>
          </p:cNvSpPr>
          <p:nvPr>
            <p:ph type="title"/>
          </p:nvPr>
        </p:nvSpPr>
        <p:spPr>
          <a:prstGeom prst="rect">
            <a:avLst/>
          </a:prstGeom>
        </p:spPr>
        <p:txBody>
          <a:bodyPr/>
          <a:lstStyle/>
          <a:p>
            <a:r>
              <a:t>They died economically...</a:t>
            </a:r>
          </a:p>
        </p:txBody>
      </p:sp>
      <p:sp>
        <p:nvSpPr>
          <p:cNvPr id="274" name="Shape 274"/>
          <p:cNvSpPr>
            <a:spLocks noGrp="1"/>
          </p:cNvSpPr>
          <p:nvPr>
            <p:ph type="body" idx="1"/>
          </p:nvPr>
        </p:nvSpPr>
        <p:spPr>
          <a:xfrm>
            <a:off x="990600" y="2311400"/>
            <a:ext cx="11010900" cy="6794500"/>
          </a:xfrm>
          <a:prstGeom prst="rect">
            <a:avLst/>
          </a:prstGeom>
        </p:spPr>
        <p:txBody>
          <a:bodyPr/>
          <a:lstStyle/>
          <a:p>
            <a:pPr marL="1219200" indent="-254000">
              <a:buBlip>
                <a:blip r:embed="rId3"/>
              </a:buBlip>
              <a:defRPr sz="2400"/>
            </a:pPr>
            <a:r>
              <a:rPr>
                <a:solidFill>
                  <a:srgbClr val="001220"/>
                </a:solidFill>
                <a:latin typeface="Helvetica"/>
                <a:ea typeface="Helvetica"/>
                <a:cs typeface="Helvetica"/>
                <a:sym typeface="Helvetica"/>
              </a:rPr>
              <a:t>To the woman He said, </a:t>
            </a:r>
            <a:br>
              <a:rPr>
                <a:solidFill>
                  <a:srgbClr val="001220"/>
                </a:solidFill>
                <a:latin typeface="Helvetica"/>
                <a:ea typeface="Helvetica"/>
                <a:cs typeface="Helvetica"/>
                <a:sym typeface="Helvetica"/>
              </a:rPr>
            </a:br>
            <a:r>
              <a:rPr>
                <a:solidFill>
                  <a:srgbClr val="001220"/>
                </a:solidFill>
                <a:latin typeface="Helvetica"/>
                <a:ea typeface="Helvetica"/>
                <a:cs typeface="Helvetica"/>
                <a:sym typeface="Helvetica"/>
              </a:rPr>
              <a:t>"I will greatly multiply Your pain in childbirth, In pain you will bring forth children; Yet your desire will be for your husband, And he will rule over you.  </a:t>
            </a:r>
            <a:br>
              <a:rPr>
                <a:solidFill>
                  <a:srgbClr val="001220"/>
                </a:solidFill>
                <a:latin typeface="Helvetica"/>
                <a:ea typeface="Helvetica"/>
                <a:cs typeface="Helvetica"/>
                <a:sym typeface="Helvetica"/>
              </a:rPr>
            </a:br>
            <a:r>
              <a:rPr>
                <a:solidFill>
                  <a:srgbClr val="001220"/>
                </a:solidFill>
                <a:latin typeface="Helvetica"/>
                <a:ea typeface="Helvetica"/>
                <a:cs typeface="Helvetica"/>
                <a:sym typeface="Helvetica"/>
              </a:rPr>
              <a:t>Then to Adam He said, "Because you have listened to the voice of your wife, and have eaten from the tree about which I commanded you, saying, 'You shall not eat from it'; Cursed is the ground because of you; In toil you will eat of it All the days of your life.  Both thorns and thistles it shall grow for you; And you will eat the plants of the field.</a:t>
            </a:r>
            <a:br>
              <a:rPr>
                <a:solidFill>
                  <a:srgbClr val="001220"/>
                </a:solidFill>
                <a:latin typeface="Helvetica"/>
                <a:ea typeface="Helvetica"/>
                <a:cs typeface="Helvetica"/>
                <a:sym typeface="Helvetica"/>
              </a:rPr>
            </a:br>
            <a:r>
              <a:rPr b="1" i="0">
                <a:latin typeface="Verdana"/>
                <a:ea typeface="Verdana"/>
                <a:cs typeface="Verdana"/>
                <a:sym typeface="Verdana"/>
              </a:rPr>
              <a:t>Genesis 3:16-18</a:t>
            </a:r>
            <a:br>
              <a:rPr b="1" i="0">
                <a:latin typeface="Verdana"/>
                <a:ea typeface="Verdana"/>
                <a:cs typeface="Verdana"/>
                <a:sym typeface="Verdana"/>
              </a:rPr>
            </a:br>
            <a:r>
              <a:rPr b="1" i="0">
                <a:latin typeface="Verdana"/>
                <a:ea typeface="Verdana"/>
                <a:cs typeface="Verdana"/>
                <a:sym typeface="Verdana"/>
              </a:rPr>
              <a:t/>
            </a:r>
            <a:br>
              <a:rPr b="1" i="0">
                <a:latin typeface="Verdana"/>
                <a:ea typeface="Verdana"/>
                <a:cs typeface="Verdana"/>
                <a:sym typeface="Verdana"/>
              </a:rPr>
            </a:br>
            <a:r>
              <a:rPr b="1" i="0">
                <a:latin typeface="Verdana"/>
                <a:ea typeface="Verdana"/>
                <a:cs typeface="Verdana"/>
                <a:sym typeface="Verdana"/>
              </a:rPr>
              <a:t/>
            </a:r>
            <a:br>
              <a:rPr b="1" i="0">
                <a:latin typeface="Verdana"/>
                <a:ea typeface="Verdana"/>
                <a:cs typeface="Verdana"/>
                <a:sym typeface="Verdana"/>
              </a:rPr>
            </a:br>
            <a:r>
              <a:rPr b="1" i="0">
                <a:latin typeface="Verdana"/>
                <a:ea typeface="Verdana"/>
                <a:cs typeface="Verdana"/>
                <a:sym typeface="Verdana"/>
              </a:rPr>
              <a:t/>
            </a:r>
            <a:br>
              <a:rPr b="1" i="0">
                <a:latin typeface="Verdana"/>
                <a:ea typeface="Verdana"/>
                <a:cs typeface="Verdana"/>
                <a:sym typeface="Verdana"/>
              </a:rPr>
            </a:br>
            <a:r>
              <a:rPr b="1" i="0">
                <a:latin typeface="Verdana"/>
                <a:ea typeface="Verdana"/>
                <a:cs typeface="Verdana"/>
                <a:sym typeface="Verdana"/>
              </a:rPr>
              <a:t/>
            </a:r>
            <a:br>
              <a:rPr b="1" i="0">
                <a:latin typeface="Verdana"/>
                <a:ea typeface="Verdana"/>
                <a:cs typeface="Verdana"/>
                <a:sym typeface="Verdana"/>
              </a:rPr>
            </a:br>
            <a:r>
              <a:rPr b="1" i="0">
                <a:latin typeface="Verdana"/>
                <a:ea typeface="Verdana"/>
                <a:cs typeface="Verdana"/>
                <a:sym typeface="Verdana"/>
              </a:rPr>
              <a:t/>
            </a:r>
            <a:br>
              <a:rPr b="1" i="0">
                <a:latin typeface="Verdana"/>
                <a:ea typeface="Verdana"/>
                <a:cs typeface="Verdana"/>
                <a:sym typeface="Verdana"/>
              </a:rPr>
            </a:br>
            <a:r>
              <a:rPr b="1" i="0">
                <a:latin typeface="Verdana"/>
                <a:ea typeface="Verdana"/>
                <a:cs typeface="Verdana"/>
                <a:sym typeface="Verdana"/>
              </a:rPr>
              <a:t/>
            </a:r>
            <a:br>
              <a:rPr b="1" i="0">
                <a:latin typeface="Verdana"/>
                <a:ea typeface="Verdana"/>
                <a:cs typeface="Verdana"/>
                <a:sym typeface="Verdana"/>
              </a:rPr>
            </a:br>
            <a:r>
              <a:rPr b="1" i="0">
                <a:latin typeface="Verdana"/>
                <a:ea typeface="Verdana"/>
                <a:cs typeface="Verdana"/>
                <a:sym typeface="Verdana"/>
              </a:rPr>
              <a:t/>
            </a:r>
            <a:br>
              <a:rPr b="1" i="0">
                <a:latin typeface="Verdana"/>
                <a:ea typeface="Verdana"/>
                <a:cs typeface="Verdana"/>
                <a:sym typeface="Verdana"/>
              </a:rPr>
            </a:br>
            <a:endParaRPr b="1" i="0">
              <a:latin typeface="Verdana"/>
              <a:ea typeface="Verdana"/>
              <a:cs typeface="Verdana"/>
              <a:sym typeface="Verdana"/>
            </a:endParaRPr>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Shape 278"/>
          <p:cNvSpPr>
            <a:spLocks noGrp="1"/>
          </p:cNvSpPr>
          <p:nvPr>
            <p:ph type="title"/>
          </p:nvPr>
        </p:nvSpPr>
        <p:spPr>
          <a:prstGeom prst="rect">
            <a:avLst/>
          </a:prstGeom>
        </p:spPr>
        <p:txBody>
          <a:bodyPr/>
          <a:lstStyle/>
          <a:p>
            <a:r>
              <a:t>They died directionally...</a:t>
            </a:r>
          </a:p>
        </p:txBody>
      </p:sp>
      <p:sp>
        <p:nvSpPr>
          <p:cNvPr id="279" name="Shape 279"/>
          <p:cNvSpPr>
            <a:spLocks noGrp="1"/>
          </p:cNvSpPr>
          <p:nvPr>
            <p:ph type="body" idx="1"/>
          </p:nvPr>
        </p:nvSpPr>
        <p:spPr>
          <a:prstGeom prst="rect">
            <a:avLst/>
          </a:prstGeom>
        </p:spPr>
        <p:txBody>
          <a:bodyPr/>
          <a:lstStyle/>
          <a:p>
            <a:pPr marL="1346200" indent="-381000">
              <a:buBlip>
                <a:blip r:embed="rId3"/>
              </a:buBlip>
              <a:defRPr sz="3600"/>
            </a:pPr>
            <a:r>
              <a:rPr i="0">
                <a:solidFill>
                  <a:srgbClr val="001220"/>
                </a:solidFill>
                <a:latin typeface="Helvetica"/>
                <a:ea typeface="Helvetica"/>
                <a:cs typeface="Helvetica"/>
                <a:sym typeface="Helvetica"/>
              </a:rPr>
              <a:t>By the sweat of your face You will eat bread, Till you return to the ground, Because from it you were taken; For you are dust, And to dust you shall return.  </a:t>
            </a:r>
            <a:r>
              <a:rPr b="1" i="0">
                <a:solidFill>
                  <a:srgbClr val="001220"/>
                </a:solidFill>
                <a:latin typeface="Helvetica"/>
                <a:ea typeface="Helvetica"/>
                <a:cs typeface="Helvetica"/>
                <a:sym typeface="Helvetica"/>
              </a:rPr>
              <a:t>Genesis 3:19</a:t>
            </a:r>
            <a:br>
              <a:rPr b="1" i="0">
                <a:solidFill>
                  <a:srgbClr val="001220"/>
                </a:solidFill>
                <a:latin typeface="Helvetica"/>
                <a:ea typeface="Helvetica"/>
                <a:cs typeface="Helvetica"/>
                <a:sym typeface="Helvetica"/>
              </a:rPr>
            </a:br>
            <a:r>
              <a:rPr b="1" i="0">
                <a:solidFill>
                  <a:srgbClr val="001220"/>
                </a:solidFill>
                <a:latin typeface="Helvetica"/>
                <a:ea typeface="Helvetica"/>
                <a:cs typeface="Helvetica"/>
                <a:sym typeface="Helvetica"/>
              </a:rPr>
              <a:t/>
            </a:r>
            <a:br>
              <a:rPr b="1" i="0">
                <a:solidFill>
                  <a:srgbClr val="001220"/>
                </a:solidFill>
                <a:latin typeface="Helvetica"/>
                <a:ea typeface="Helvetica"/>
                <a:cs typeface="Helvetica"/>
                <a:sym typeface="Helvetica"/>
              </a:rPr>
            </a:br>
            <a:r>
              <a:rPr b="1" i="0">
                <a:solidFill>
                  <a:srgbClr val="001220"/>
                </a:solidFill>
                <a:latin typeface="Helvetica"/>
                <a:ea typeface="Helvetica"/>
                <a:cs typeface="Helvetica"/>
                <a:sym typeface="Helvetica"/>
              </a:rPr>
              <a:t/>
            </a:r>
            <a:br>
              <a:rPr b="1" i="0">
                <a:solidFill>
                  <a:srgbClr val="001220"/>
                </a:solidFill>
                <a:latin typeface="Helvetica"/>
                <a:ea typeface="Helvetica"/>
                <a:cs typeface="Helvetica"/>
                <a:sym typeface="Helvetica"/>
              </a:rPr>
            </a:br>
            <a:r>
              <a:rPr b="1" i="0">
                <a:solidFill>
                  <a:srgbClr val="001220"/>
                </a:solidFill>
                <a:latin typeface="Helvetica"/>
                <a:ea typeface="Helvetica"/>
                <a:cs typeface="Helvetica"/>
                <a:sym typeface="Helvetica"/>
              </a:rPr>
              <a:t/>
            </a:r>
            <a:br>
              <a:rPr b="1" i="0">
                <a:solidFill>
                  <a:srgbClr val="001220"/>
                </a:solidFill>
                <a:latin typeface="Helvetica"/>
                <a:ea typeface="Helvetica"/>
                <a:cs typeface="Helvetica"/>
                <a:sym typeface="Helvetica"/>
              </a:rPr>
            </a:br>
            <a:r>
              <a:rPr b="1" i="0">
                <a:solidFill>
                  <a:srgbClr val="001220"/>
                </a:solidFill>
                <a:latin typeface="Helvetica"/>
                <a:ea typeface="Helvetica"/>
                <a:cs typeface="Helvetica"/>
                <a:sym typeface="Helvetica"/>
              </a:rPr>
              <a:t/>
            </a:r>
            <a:br>
              <a:rPr b="1" i="0">
                <a:solidFill>
                  <a:srgbClr val="001220"/>
                </a:solidFill>
                <a:latin typeface="Helvetica"/>
                <a:ea typeface="Helvetica"/>
                <a:cs typeface="Helvetica"/>
                <a:sym typeface="Helvetica"/>
              </a:rPr>
            </a:br>
            <a:r>
              <a:rPr b="1" i="0">
                <a:solidFill>
                  <a:srgbClr val="001220"/>
                </a:solidFill>
                <a:latin typeface="Helvetica"/>
                <a:ea typeface="Helvetica"/>
                <a:cs typeface="Helvetica"/>
                <a:sym typeface="Helvetica"/>
              </a:rPr>
              <a:t/>
            </a:r>
            <a:br>
              <a:rPr b="1" i="0">
                <a:solidFill>
                  <a:srgbClr val="001220"/>
                </a:solidFill>
                <a:latin typeface="Helvetica"/>
                <a:ea typeface="Helvetica"/>
                <a:cs typeface="Helvetica"/>
                <a:sym typeface="Helvetica"/>
              </a:rPr>
            </a:br>
            <a:endParaRPr b="1" i="0">
              <a:solidFill>
                <a:srgbClr val="001220"/>
              </a:solidFill>
              <a:latin typeface="Helvetica"/>
              <a:ea typeface="Helvetica"/>
              <a:cs typeface="Helvetica"/>
              <a:sym typeface="Helvetica"/>
            </a:endParaRPr>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Shape 283"/>
          <p:cNvSpPr>
            <a:spLocks noGrp="1"/>
          </p:cNvSpPr>
          <p:nvPr>
            <p:ph type="title"/>
          </p:nvPr>
        </p:nvSpPr>
        <p:spPr>
          <a:prstGeom prst="rect">
            <a:avLst/>
          </a:prstGeom>
        </p:spPr>
        <p:txBody>
          <a:bodyPr/>
          <a:lstStyle/>
          <a:p>
            <a:r>
              <a:t>So... what is our cure?</a:t>
            </a:r>
          </a:p>
        </p:txBody>
      </p:sp>
      <p:sp>
        <p:nvSpPr>
          <p:cNvPr id="284" name="Shape 284"/>
          <p:cNvSpPr>
            <a:spLocks noGrp="1"/>
          </p:cNvSpPr>
          <p:nvPr>
            <p:ph type="body" idx="1"/>
          </p:nvPr>
        </p:nvSpPr>
        <p:spPr>
          <a:prstGeom prst="rect">
            <a:avLst/>
          </a:prstGeom>
        </p:spPr>
        <p:txBody>
          <a:bodyPr/>
          <a:lstStyle/>
          <a:p>
            <a:pPr marL="1346200" indent="-381000">
              <a:buBlip>
                <a:blip r:embed="rId3"/>
              </a:buBlip>
            </a:pPr>
            <a:r>
              <a:rPr sz="3600">
                <a:latin typeface="Helvetica"/>
                <a:ea typeface="Helvetica"/>
                <a:cs typeface="Helvetica"/>
                <a:sym typeface="Helvetica"/>
              </a:rPr>
              <a:t>Draw near to God, and He will draw near to you. Cleanse your hands, you sinners, and purify your hearts, you double-minded. </a:t>
            </a:r>
            <a:br>
              <a:rPr sz="3600">
                <a:latin typeface="Helvetica"/>
                <a:ea typeface="Helvetica"/>
                <a:cs typeface="Helvetica"/>
                <a:sym typeface="Helvetica"/>
              </a:rPr>
            </a:br>
            <a:r>
              <a:rPr sz="3600">
                <a:latin typeface="Helvetica"/>
                <a:ea typeface="Helvetica"/>
                <a:cs typeface="Helvetica"/>
                <a:sym typeface="Helvetica"/>
                <a:hlinkClick r:id="rId4"/>
              </a:rPr>
              <a:t>Grieve,</a:t>
            </a:r>
            <a:r>
              <a:rPr sz="3600">
                <a:latin typeface="Helvetica"/>
                <a:ea typeface="Helvetica"/>
                <a:cs typeface="Helvetica"/>
                <a:sym typeface="Helvetica"/>
              </a:rPr>
              <a:t> </a:t>
            </a:r>
            <a:r>
              <a:rPr sz="3600">
                <a:latin typeface="Helvetica"/>
                <a:ea typeface="Helvetica"/>
                <a:cs typeface="Helvetica"/>
                <a:sym typeface="Helvetica"/>
                <a:hlinkClick r:id="rId5"/>
              </a:rPr>
              <a:t>mourn,</a:t>
            </a:r>
            <a:r>
              <a:rPr sz="3600">
                <a:latin typeface="Helvetica"/>
                <a:ea typeface="Helvetica"/>
                <a:cs typeface="Helvetica"/>
                <a:sym typeface="Helvetica"/>
              </a:rPr>
              <a:t> </a:t>
            </a:r>
            <a:r>
              <a:rPr sz="3600">
                <a:latin typeface="Helvetica"/>
                <a:ea typeface="Helvetica"/>
                <a:cs typeface="Helvetica"/>
                <a:sym typeface="Helvetica"/>
                <a:hlinkClick r:id="rId6"/>
              </a:rPr>
              <a:t>and</a:t>
            </a:r>
            <a:r>
              <a:rPr sz="3600">
                <a:latin typeface="Helvetica"/>
                <a:ea typeface="Helvetica"/>
                <a:cs typeface="Helvetica"/>
                <a:sym typeface="Helvetica"/>
              </a:rPr>
              <a:t> </a:t>
            </a:r>
            <a:r>
              <a:rPr sz="3600">
                <a:latin typeface="Helvetica"/>
                <a:ea typeface="Helvetica"/>
                <a:cs typeface="Helvetica"/>
                <a:sym typeface="Helvetica"/>
                <a:hlinkClick r:id="rId7"/>
              </a:rPr>
              <a:t>weep.</a:t>
            </a:r>
            <a:r>
              <a:rPr sz="3600">
                <a:latin typeface="Helvetica"/>
                <a:ea typeface="Helvetica"/>
                <a:cs typeface="Helvetica"/>
                <a:sym typeface="Helvetica"/>
              </a:rPr>
              <a:t> </a:t>
            </a:r>
            <a:r>
              <a:rPr sz="3600">
                <a:latin typeface="Helvetica"/>
                <a:ea typeface="Helvetica"/>
                <a:cs typeface="Helvetica"/>
                <a:sym typeface="Helvetica"/>
                <a:hlinkClick r:id="rId8"/>
              </a:rPr>
              <a:t>Turn</a:t>
            </a:r>
            <a:r>
              <a:rPr sz="3600">
                <a:latin typeface="Helvetica"/>
                <a:ea typeface="Helvetica"/>
                <a:cs typeface="Helvetica"/>
                <a:sym typeface="Helvetica"/>
              </a:rPr>
              <a:t> </a:t>
            </a:r>
            <a:r>
              <a:rPr sz="3600">
                <a:latin typeface="Helvetica"/>
                <a:ea typeface="Helvetica"/>
                <a:cs typeface="Helvetica"/>
                <a:sym typeface="Helvetica"/>
                <a:hlinkClick r:id="rId9"/>
              </a:rPr>
              <a:t>your</a:t>
            </a:r>
            <a:r>
              <a:rPr sz="3600">
                <a:latin typeface="Helvetica"/>
                <a:ea typeface="Helvetica"/>
                <a:cs typeface="Helvetica"/>
                <a:sym typeface="Helvetica"/>
              </a:rPr>
              <a:t> </a:t>
            </a:r>
            <a:r>
              <a:rPr sz="3600">
                <a:latin typeface="Helvetica"/>
                <a:ea typeface="Helvetica"/>
                <a:cs typeface="Helvetica"/>
                <a:sym typeface="Helvetica"/>
                <a:hlinkClick r:id="rId10"/>
              </a:rPr>
              <a:t>laughter</a:t>
            </a:r>
            <a:r>
              <a:rPr sz="3600">
                <a:latin typeface="Helvetica"/>
                <a:ea typeface="Helvetica"/>
                <a:cs typeface="Helvetica"/>
                <a:sym typeface="Helvetica"/>
              </a:rPr>
              <a:t> </a:t>
            </a:r>
            <a:r>
              <a:rPr sz="3600">
                <a:latin typeface="Helvetica"/>
                <a:ea typeface="Helvetica"/>
                <a:cs typeface="Helvetica"/>
                <a:sym typeface="Helvetica"/>
                <a:hlinkClick r:id="rId11"/>
              </a:rPr>
              <a:t>to</a:t>
            </a:r>
            <a:r>
              <a:rPr sz="3600">
                <a:latin typeface="Helvetica"/>
                <a:ea typeface="Helvetica"/>
                <a:cs typeface="Helvetica"/>
                <a:sym typeface="Helvetica"/>
              </a:rPr>
              <a:t> mourning, </a:t>
            </a:r>
            <a:r>
              <a:rPr sz="3600">
                <a:latin typeface="Helvetica"/>
                <a:ea typeface="Helvetica"/>
                <a:cs typeface="Helvetica"/>
                <a:sym typeface="Helvetica"/>
                <a:hlinkClick r:id="rId6"/>
              </a:rPr>
              <a:t>and</a:t>
            </a:r>
            <a:r>
              <a:rPr sz="3600">
                <a:latin typeface="Helvetica"/>
                <a:ea typeface="Helvetica"/>
                <a:cs typeface="Helvetica"/>
                <a:sym typeface="Helvetica"/>
              </a:rPr>
              <a:t> </a:t>
            </a:r>
            <a:r>
              <a:rPr sz="3600">
                <a:latin typeface="Helvetica"/>
                <a:ea typeface="Helvetica"/>
                <a:cs typeface="Helvetica"/>
                <a:sym typeface="Helvetica"/>
                <a:hlinkClick r:id="rId12"/>
              </a:rPr>
              <a:t>your</a:t>
            </a:r>
            <a:r>
              <a:rPr sz="3600">
                <a:latin typeface="Helvetica"/>
                <a:ea typeface="Helvetica"/>
                <a:cs typeface="Helvetica"/>
                <a:sym typeface="Helvetica"/>
              </a:rPr>
              <a:t> </a:t>
            </a:r>
            <a:r>
              <a:rPr sz="3600">
                <a:latin typeface="Helvetica"/>
                <a:ea typeface="Helvetica"/>
                <a:cs typeface="Helvetica"/>
                <a:sym typeface="Helvetica"/>
                <a:hlinkClick r:id="rId13"/>
              </a:rPr>
              <a:t>joy</a:t>
            </a:r>
            <a:r>
              <a:rPr sz="3600">
                <a:latin typeface="Helvetica"/>
                <a:ea typeface="Helvetica"/>
                <a:cs typeface="Helvetica"/>
                <a:sym typeface="Helvetica"/>
              </a:rPr>
              <a:t> </a:t>
            </a:r>
            <a:r>
              <a:rPr sz="3600">
                <a:latin typeface="Helvetica"/>
                <a:ea typeface="Helvetica"/>
                <a:cs typeface="Helvetica"/>
                <a:sym typeface="Helvetica"/>
                <a:hlinkClick r:id="rId14"/>
              </a:rPr>
              <a:t>to</a:t>
            </a:r>
            <a:r>
              <a:rPr sz="3600">
                <a:latin typeface="Helvetica"/>
                <a:ea typeface="Helvetica"/>
                <a:cs typeface="Helvetica"/>
                <a:sym typeface="Helvetica"/>
              </a:rPr>
              <a:t> </a:t>
            </a:r>
            <a:r>
              <a:rPr sz="3600">
                <a:latin typeface="Helvetica"/>
                <a:ea typeface="Helvetica"/>
                <a:cs typeface="Helvetica"/>
                <a:sym typeface="Helvetica"/>
                <a:hlinkClick r:id="rId15"/>
              </a:rPr>
              <a:t>gloom.</a:t>
            </a:r>
            <a:r>
              <a:rPr sz="3600">
                <a:latin typeface="Helvetica"/>
                <a:ea typeface="Helvetica"/>
                <a:cs typeface="Helvetica"/>
                <a:sym typeface="Helvetica"/>
              </a:rPr>
              <a:t> </a:t>
            </a:r>
            <a:br>
              <a:rPr sz="3600">
                <a:latin typeface="Helvetica"/>
                <a:ea typeface="Helvetica"/>
                <a:cs typeface="Helvetica"/>
                <a:sym typeface="Helvetica"/>
              </a:rPr>
            </a:br>
            <a:r>
              <a:rPr sz="3600">
                <a:latin typeface="Helvetica"/>
                <a:ea typeface="Helvetica"/>
                <a:cs typeface="Helvetica"/>
                <a:sym typeface="Helvetica"/>
              </a:rPr>
              <a:t>Humble yourselves before the Lord, and He will exalt you. </a:t>
            </a:r>
            <a:r>
              <a:rPr sz="3600" i="0">
                <a:latin typeface="Helvetica"/>
                <a:ea typeface="Helvetica"/>
                <a:cs typeface="Helvetica"/>
                <a:sym typeface="Helvetica"/>
              </a:rPr>
              <a:t>  </a:t>
            </a:r>
            <a:r>
              <a:rPr sz="3600" b="1" i="0">
                <a:latin typeface="Helvetica"/>
                <a:ea typeface="Helvetica"/>
                <a:cs typeface="Helvetica"/>
                <a:sym typeface="Helvetica"/>
              </a:rPr>
              <a:t>James 4:8-10</a:t>
            </a:r>
            <a:br>
              <a:rPr sz="3600" b="1" i="0">
                <a:latin typeface="Helvetica"/>
                <a:ea typeface="Helvetica"/>
                <a:cs typeface="Helvetica"/>
                <a:sym typeface="Helvetica"/>
              </a:rPr>
            </a:br>
            <a:r>
              <a:rPr sz="3600" b="1" i="0">
                <a:latin typeface="Helvetica"/>
                <a:ea typeface="Helvetica"/>
                <a:cs typeface="Helvetica"/>
                <a:sym typeface="Helvetica"/>
              </a:rPr>
              <a:t/>
            </a:r>
            <a:br>
              <a:rPr sz="3600" b="1" i="0">
                <a:latin typeface="Helvetica"/>
                <a:ea typeface="Helvetica"/>
                <a:cs typeface="Helvetica"/>
                <a:sym typeface="Helvetica"/>
              </a:rPr>
            </a:br>
            <a:r>
              <a:rPr sz="3600" b="1" i="0">
                <a:latin typeface="Helvetica"/>
                <a:ea typeface="Helvetica"/>
                <a:cs typeface="Helvetica"/>
                <a:sym typeface="Helvetica"/>
              </a:rPr>
              <a:t/>
            </a:r>
            <a:br>
              <a:rPr sz="3600" b="1" i="0">
                <a:latin typeface="Helvetica"/>
                <a:ea typeface="Helvetica"/>
                <a:cs typeface="Helvetica"/>
                <a:sym typeface="Helvetica"/>
              </a:rPr>
            </a:br>
            <a:endParaRPr sz="3600" b="1" i="0">
              <a:latin typeface="Helvetica"/>
              <a:ea typeface="Helvetica"/>
              <a:cs typeface="Helvetica"/>
              <a:sym typeface="Helvetica"/>
            </a:endParaRPr>
          </a:p>
          <a:p>
            <a:pPr marL="1346200" indent="-381000">
              <a:buBlip>
                <a:blip r:embed="rId3"/>
              </a:buBlip>
            </a:pPr>
            <a:r>
              <a:rPr sz="3600" b="1" i="0">
                <a:latin typeface="Helvetica"/>
                <a:ea typeface="Helvetica"/>
                <a:cs typeface="Helvetica"/>
                <a:sym typeface="Helvetica"/>
              </a:rPr>
              <a:t/>
            </a:r>
            <a:br>
              <a:rPr sz="3600" b="1" i="0">
                <a:latin typeface="Helvetica"/>
                <a:ea typeface="Helvetica"/>
                <a:cs typeface="Helvetica"/>
                <a:sym typeface="Helvetica"/>
              </a:rPr>
            </a:br>
            <a:endParaRPr sz="3600" b="1" i="0">
              <a:latin typeface="Helvetica"/>
              <a:ea typeface="Helvetica"/>
              <a:cs typeface="Helvetica"/>
              <a:sym typeface="Helvetica"/>
            </a:endParaRPr>
          </a:p>
        </p:txBody>
      </p:sp>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Shape 288"/>
          <p:cNvSpPr>
            <a:spLocks noGrp="1"/>
          </p:cNvSpPr>
          <p:nvPr>
            <p:ph type="title"/>
          </p:nvPr>
        </p:nvSpPr>
        <p:spPr>
          <a:xfrm>
            <a:off x="850900" y="787400"/>
            <a:ext cx="11290300" cy="8077200"/>
          </a:xfrm>
          <a:prstGeom prst="rect">
            <a:avLst/>
          </a:prstGeom>
        </p:spPr>
        <p:txBody>
          <a:bodyPr/>
          <a:lstStyle/>
          <a:p>
            <a:pPr marR="457200" algn="l" defTabSz="457200">
              <a:spcBef>
                <a:spcPts val="500"/>
              </a:spcBef>
              <a:defRPr sz="3600">
                <a:solidFill>
                  <a:srgbClr val="001220"/>
                </a:solidFill>
                <a:latin typeface="Helvetica"/>
                <a:ea typeface="Helvetica"/>
                <a:cs typeface="Helvetica"/>
                <a:sym typeface="Helvetica"/>
              </a:defRPr>
            </a:pPr>
            <a:r>
              <a:rPr i="1"/>
              <a:t>Godly sorrow brings repentance that leads to salvation and leaves no regret, but worldly sorrow brings death.</a:t>
            </a:r>
            <a:r>
              <a:t>    </a:t>
            </a:r>
            <a:r>
              <a:rPr b="1"/>
              <a:t>2 Corinthians 7:10</a:t>
            </a:r>
          </a:p>
          <a:p>
            <a:pPr marR="457200" algn="l" defTabSz="457200">
              <a:spcBef>
                <a:spcPts val="500"/>
              </a:spcBef>
              <a:defRPr sz="3600">
                <a:solidFill>
                  <a:srgbClr val="001220"/>
                </a:solidFill>
                <a:latin typeface="Helvetica"/>
                <a:ea typeface="Helvetica"/>
                <a:cs typeface="Helvetica"/>
                <a:sym typeface="Helvetica"/>
              </a:defRPr>
            </a:pPr>
            <a:endParaRPr b="1"/>
          </a:p>
          <a:p>
            <a:pPr marR="457200" algn="l" defTabSz="457200">
              <a:spcBef>
                <a:spcPts val="500"/>
              </a:spcBef>
              <a:defRPr sz="3600">
                <a:solidFill>
                  <a:srgbClr val="001220"/>
                </a:solidFill>
                <a:latin typeface="Helvetica"/>
                <a:ea typeface="Helvetica"/>
                <a:cs typeface="Helvetica"/>
                <a:sym typeface="Helvetica"/>
              </a:defRPr>
            </a:pPr>
            <a:endParaRPr b="1"/>
          </a:p>
          <a:p>
            <a:pPr marR="457200" algn="l" defTabSz="457200">
              <a:spcBef>
                <a:spcPts val="500"/>
              </a:spcBef>
              <a:defRPr sz="3600">
                <a:solidFill>
                  <a:srgbClr val="001220"/>
                </a:solidFill>
                <a:latin typeface="Helvetica"/>
                <a:ea typeface="Helvetica"/>
                <a:cs typeface="Helvetica"/>
                <a:sym typeface="Helvetica"/>
              </a:defRPr>
            </a:pPr>
            <a:endParaRPr b="1"/>
          </a:p>
          <a:p>
            <a:pPr marR="457200" algn="l" defTabSz="457200">
              <a:spcBef>
                <a:spcPts val="500"/>
              </a:spcBef>
              <a:defRPr sz="3600">
                <a:solidFill>
                  <a:srgbClr val="001220"/>
                </a:solidFill>
                <a:latin typeface="Helvetica"/>
                <a:ea typeface="Helvetica"/>
                <a:cs typeface="Helvetica"/>
                <a:sym typeface="Helvetica"/>
              </a:defRPr>
            </a:pPr>
            <a:endParaRPr b="1"/>
          </a:p>
          <a:p>
            <a:pPr marR="457200" algn="l" defTabSz="457200">
              <a:spcBef>
                <a:spcPts val="500"/>
              </a:spcBef>
              <a:defRPr sz="3600">
                <a:solidFill>
                  <a:srgbClr val="001220"/>
                </a:solidFill>
                <a:latin typeface="Helvetica"/>
                <a:ea typeface="Helvetica"/>
                <a:cs typeface="Helvetica"/>
                <a:sym typeface="Helvetica"/>
              </a:defRPr>
            </a:pPr>
            <a:endParaRPr b="1"/>
          </a:p>
          <a:p>
            <a:pPr marR="457200" algn="l" defTabSz="457200">
              <a:spcBef>
                <a:spcPts val="500"/>
              </a:spcBef>
              <a:defRPr sz="3600">
                <a:solidFill>
                  <a:srgbClr val="001220"/>
                </a:solidFill>
                <a:latin typeface="Helvetica"/>
                <a:ea typeface="Helvetica"/>
                <a:cs typeface="Helvetica"/>
                <a:sym typeface="Helvetica"/>
              </a:defRPr>
            </a:pPr>
            <a:r>
              <a:t>If we confess our sins, He is faithful and just to forgive us ours and cleanse us from all unrighteousness.  </a:t>
            </a:r>
            <a:r>
              <a:rPr b="1"/>
              <a:t>I John 1:9</a:t>
            </a:r>
          </a:p>
          <a:p>
            <a:pPr marR="457200" algn="l" defTabSz="457200">
              <a:spcBef>
                <a:spcPts val="500"/>
              </a:spcBef>
              <a:defRPr sz="3600">
                <a:solidFill>
                  <a:srgbClr val="001220"/>
                </a:solidFill>
                <a:latin typeface="Helvetica"/>
                <a:ea typeface="Helvetica"/>
                <a:cs typeface="Helvetica"/>
                <a:sym typeface="Helvetica"/>
              </a:defRPr>
            </a:pPr>
            <a:endParaRPr b="1">
              <a:solidFill>
                <a:srgbClr val="000000"/>
              </a:solidFill>
              <a:latin typeface="Verdana"/>
              <a:ea typeface="Verdana"/>
              <a:cs typeface="Verdana"/>
              <a:sym typeface="Verdana"/>
            </a:endParaRPr>
          </a:p>
        </p:txBody>
      </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2" name="droppedImage.pdf"/>
          <p:cNvPicPr>
            <a:picLocks noChangeAspect="1"/>
          </p:cNvPicPr>
          <p:nvPr/>
        </p:nvPicPr>
        <p:blipFill>
          <a:blip r:embed="rId2">
            <a:extLst/>
          </a:blip>
          <a:stretch>
            <a:fillRect/>
          </a:stretch>
        </p:blipFill>
        <p:spPr>
          <a:xfrm>
            <a:off x="2184400" y="917721"/>
            <a:ext cx="8636000" cy="6554504"/>
          </a:xfrm>
          <a:prstGeom prst="rect">
            <a:avLst/>
          </a:prstGeom>
          <a:ln w="12700">
            <a:miter lim="400000"/>
          </a:ln>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7" name="Group 137"/>
          <p:cNvGrpSpPr/>
          <p:nvPr/>
        </p:nvGrpSpPr>
        <p:grpSpPr>
          <a:xfrm>
            <a:off x="2995519" y="2280290"/>
            <a:ext cx="7013762" cy="4409935"/>
            <a:chOff x="0" y="0"/>
            <a:chExt cx="7013760" cy="4409934"/>
          </a:xfrm>
        </p:grpSpPr>
        <p:pic>
          <p:nvPicPr>
            <p:cNvPr id="136" name="light at the end of a tunnel.jpg"/>
            <p:cNvPicPr>
              <a:picLocks noChangeAspect="1"/>
            </p:cNvPicPr>
            <p:nvPr/>
          </p:nvPicPr>
          <p:blipFill>
            <a:blip r:embed="rId2">
              <a:extLst/>
            </a:blip>
            <a:stretch>
              <a:fillRect/>
            </a:stretch>
          </p:blipFill>
          <p:spPr>
            <a:xfrm>
              <a:off x="203200" y="215900"/>
              <a:ext cx="6607361" cy="3978135"/>
            </a:xfrm>
            <a:prstGeom prst="rect">
              <a:avLst/>
            </a:prstGeom>
            <a:ln>
              <a:noFill/>
            </a:ln>
            <a:effectLst/>
          </p:spPr>
        </p:pic>
        <p:pic>
          <p:nvPicPr>
            <p:cNvPr id="135" name="Picture 134"/>
            <p:cNvPicPr>
              <a:picLocks/>
            </p:cNvPicPr>
            <p:nvPr/>
          </p:nvPicPr>
          <p:blipFill>
            <a:blip r:embed="rId3">
              <a:extLst/>
            </a:blip>
            <a:stretch>
              <a:fillRect/>
            </a:stretch>
          </p:blipFill>
          <p:spPr>
            <a:xfrm>
              <a:off x="0" y="0"/>
              <a:ext cx="7013761" cy="4409935"/>
            </a:xfrm>
            <a:prstGeom prst="rect">
              <a:avLst/>
            </a:prstGeom>
            <a:effectLst/>
          </p:spPr>
        </p:pic>
      </p:gr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Shape 294"/>
          <p:cNvSpPr>
            <a:spLocks noGrp="1"/>
          </p:cNvSpPr>
          <p:nvPr>
            <p:ph type="title"/>
          </p:nvPr>
        </p:nvSpPr>
        <p:spPr>
          <a:xfrm>
            <a:off x="850900" y="1524000"/>
            <a:ext cx="11290300" cy="3683000"/>
          </a:xfrm>
          <a:prstGeom prst="rect">
            <a:avLst/>
          </a:prstGeom>
        </p:spPr>
        <p:txBody>
          <a:bodyPr/>
          <a:lstStyle/>
          <a:p>
            <a:pPr marR="457200" algn="l" defTabSz="457200">
              <a:defRPr sz="3600" i="1">
                <a:solidFill>
                  <a:srgbClr val="001220"/>
                </a:solidFill>
                <a:latin typeface="Verdana"/>
                <a:ea typeface="Verdana"/>
                <a:cs typeface="Verdana"/>
                <a:sym typeface="Verdana"/>
              </a:defRPr>
            </a:pPr>
            <a:r>
              <a:t>For God knows that in the day you eat from it your eyes will be opened, and you will be like God, knowing good and evil.</a:t>
            </a:r>
          </a:p>
          <a:p>
            <a:pPr marR="457200" algn="l" defTabSz="457200">
              <a:defRPr sz="3600" b="1">
                <a:solidFill>
                  <a:srgbClr val="001220"/>
                </a:solidFill>
                <a:latin typeface="Verdana"/>
                <a:ea typeface="Verdana"/>
                <a:cs typeface="Verdana"/>
                <a:sym typeface="Verdana"/>
              </a:defRPr>
            </a:pPr>
            <a:r>
              <a:t>Genesis 3:5</a:t>
            </a:r>
          </a:p>
        </p:txBody>
      </p:sp>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Shape 298"/>
          <p:cNvSpPr>
            <a:spLocks noGrp="1"/>
          </p:cNvSpPr>
          <p:nvPr>
            <p:ph type="title"/>
          </p:nvPr>
        </p:nvSpPr>
        <p:spPr>
          <a:prstGeom prst="rect">
            <a:avLst/>
          </a:prstGeom>
        </p:spPr>
        <p:txBody>
          <a:bodyPr/>
          <a:lstStyle/>
          <a:p>
            <a:r>
              <a:t>God’s perspective:</a:t>
            </a:r>
          </a:p>
        </p:txBody>
      </p:sp>
      <p:sp>
        <p:nvSpPr>
          <p:cNvPr id="299" name="Shape 299"/>
          <p:cNvSpPr>
            <a:spLocks noGrp="1"/>
          </p:cNvSpPr>
          <p:nvPr>
            <p:ph type="body" idx="1"/>
          </p:nvPr>
        </p:nvSpPr>
        <p:spPr>
          <a:prstGeom prst="rect">
            <a:avLst/>
          </a:prstGeom>
        </p:spPr>
        <p:txBody>
          <a:bodyPr/>
          <a:lstStyle/>
          <a:p>
            <a:pPr marL="1346200" indent="-381000">
              <a:buBlip>
                <a:blip r:embed="rId3"/>
              </a:buBlip>
              <a:defRPr sz="3600">
                <a:latin typeface="Verdana"/>
                <a:ea typeface="Verdana"/>
                <a:cs typeface="Verdana"/>
                <a:sym typeface="Verdana"/>
              </a:defRPr>
            </a:pPr>
            <a:r>
              <a:rPr>
                <a:solidFill>
                  <a:srgbClr val="001321"/>
                </a:solidFill>
              </a:rPr>
              <a:t>I am the LORD, and there is no other; apart from me there is no God.</a:t>
            </a:r>
            <a:r>
              <a:rPr i="0">
                <a:solidFill>
                  <a:srgbClr val="001321"/>
                </a:solidFill>
              </a:rPr>
              <a:t>  </a:t>
            </a:r>
            <a:br>
              <a:rPr i="0">
                <a:solidFill>
                  <a:srgbClr val="001321"/>
                </a:solidFill>
              </a:rPr>
            </a:br>
            <a:r>
              <a:rPr b="1" i="0">
                <a:solidFill>
                  <a:srgbClr val="001321"/>
                </a:solidFill>
              </a:rPr>
              <a:t>Isaiah 45:5</a:t>
            </a:r>
          </a:p>
          <a:p>
            <a:pPr marL="1346200" indent="-381000">
              <a:buBlip>
                <a:blip r:embed="rId3"/>
              </a:buBlip>
              <a:defRPr sz="3600">
                <a:latin typeface="Verdana"/>
                <a:ea typeface="Verdana"/>
                <a:cs typeface="Verdana"/>
                <a:sym typeface="Verdana"/>
              </a:defRPr>
            </a:pPr>
            <a:r>
              <a:t>I am the LORD; that is my name! I will not give my glory to another or my praise to idols. </a:t>
            </a:r>
            <a:r>
              <a:rPr i="0"/>
              <a:t> </a:t>
            </a:r>
            <a:r>
              <a:rPr b="1" i="0"/>
              <a:t>Isaiah 42:8</a:t>
            </a:r>
            <a:br>
              <a:rPr b="1" i="0"/>
            </a:br>
            <a:r>
              <a:rPr b="1" i="0"/>
              <a:t/>
            </a:r>
            <a:br>
              <a:rPr b="1" i="0"/>
            </a:br>
            <a:r>
              <a:rPr b="1" i="0"/>
              <a:t/>
            </a:r>
            <a:br>
              <a:rPr b="1" i="0"/>
            </a:br>
            <a:r>
              <a:rPr b="1" i="0"/>
              <a:t/>
            </a:r>
            <a:br>
              <a:rPr b="1" i="0"/>
            </a:br>
            <a:endParaRPr b="1" i="0"/>
          </a:p>
        </p:txBody>
      </p:sp>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Shape 303"/>
          <p:cNvSpPr>
            <a:spLocks noGrp="1"/>
          </p:cNvSpPr>
          <p:nvPr>
            <p:ph type="title"/>
          </p:nvPr>
        </p:nvSpPr>
        <p:spPr>
          <a:prstGeom prst="rect">
            <a:avLst/>
          </a:prstGeom>
        </p:spPr>
        <p:txBody>
          <a:bodyPr/>
          <a:lstStyle/>
          <a:p>
            <a:r>
              <a:t>The issue is who is in charge?</a:t>
            </a:r>
          </a:p>
        </p:txBody>
      </p:sp>
      <p:sp>
        <p:nvSpPr>
          <p:cNvPr id="304" name="Shape 304"/>
          <p:cNvSpPr>
            <a:spLocks noGrp="1"/>
          </p:cNvSpPr>
          <p:nvPr>
            <p:ph type="body" idx="1"/>
          </p:nvPr>
        </p:nvSpPr>
        <p:spPr>
          <a:prstGeom prst="rect">
            <a:avLst/>
          </a:prstGeom>
        </p:spPr>
        <p:txBody>
          <a:bodyPr/>
          <a:lstStyle/>
          <a:p>
            <a:pPr marL="1473200">
              <a:buBlip>
                <a:blip r:embed="rId3"/>
              </a:buBlip>
            </a:pPr>
            <a:r>
              <a:t>Listen to God?</a:t>
            </a:r>
          </a:p>
          <a:p>
            <a:pPr marL="1473200">
              <a:buBlip>
                <a:blip r:embed="rId3"/>
              </a:buBlip>
            </a:pPr>
            <a:r>
              <a:t>Listen to Satan?</a:t>
            </a:r>
          </a:p>
          <a:p>
            <a:pPr marL="1473200">
              <a:buBlip>
                <a:blip r:embed="rId3"/>
              </a:buBlip>
            </a:pPr>
            <a:r>
              <a:t>Listen to me?</a:t>
            </a:r>
            <a:br/>
            <a:r>
              <a:t/>
            </a:r>
            <a:br/>
            <a:r>
              <a:t/>
            </a:r>
            <a:br/>
            <a:r>
              <a:t/>
            </a:r>
            <a:br/>
            <a:endParaRPr/>
          </a:p>
        </p:txBody>
      </p:sp>
    </p:spTree>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Shape 308"/>
          <p:cNvSpPr>
            <a:spLocks noGrp="1"/>
          </p:cNvSpPr>
          <p:nvPr>
            <p:ph type="title"/>
          </p:nvPr>
        </p:nvSpPr>
        <p:spPr>
          <a:xfrm>
            <a:off x="850900" y="1524000"/>
            <a:ext cx="11290300" cy="3175000"/>
          </a:xfrm>
          <a:prstGeom prst="rect">
            <a:avLst/>
          </a:prstGeom>
        </p:spPr>
        <p:txBody>
          <a:bodyPr/>
          <a:lstStyle/>
          <a:p>
            <a:pPr marR="457200" algn="l" defTabSz="457200">
              <a:defRPr sz="2400">
                <a:latin typeface="Verdana"/>
                <a:ea typeface="Verdana"/>
                <a:cs typeface="Verdana"/>
                <a:sym typeface="Verdana"/>
              </a:defRPr>
            </a:pPr>
            <a:r>
              <a:rPr i="1"/>
              <a:t>On the appointed day, Herod donned his royal robes, sat on his throne, and addressed the people. </a:t>
            </a:r>
            <a:r>
              <a:rPr i="1">
                <a:hlinkClick r:id="rId3"/>
              </a:rPr>
              <a:t>And</a:t>
            </a:r>
            <a:r>
              <a:rPr i="1"/>
              <a:t> </a:t>
            </a:r>
            <a:r>
              <a:rPr i="1">
                <a:hlinkClick r:id="rId4"/>
              </a:rPr>
              <a:t>they</a:t>
            </a:r>
            <a:r>
              <a:rPr i="1"/>
              <a:t> </a:t>
            </a:r>
            <a:r>
              <a:rPr i="1">
                <a:hlinkClick r:id="rId5"/>
              </a:rPr>
              <a:t>began to shout,</a:t>
            </a:r>
            <a:r>
              <a:rPr i="1"/>
              <a:t> </a:t>
            </a:r>
            <a:r>
              <a:rPr i="1">
                <a:hlinkClick r:id="rId6"/>
              </a:rPr>
              <a:t>“This is the voice</a:t>
            </a:r>
            <a:r>
              <a:rPr i="1"/>
              <a:t> </a:t>
            </a:r>
            <a:r>
              <a:rPr i="1">
                <a:hlinkClick r:id="rId7"/>
              </a:rPr>
              <a:t>of a god,</a:t>
            </a:r>
            <a:r>
              <a:rPr i="1"/>
              <a:t> </a:t>
            </a:r>
            <a:r>
              <a:rPr i="1">
                <a:hlinkClick r:id="rId8"/>
              </a:rPr>
              <a:t>not</a:t>
            </a:r>
            <a:r>
              <a:rPr i="1"/>
              <a:t> </a:t>
            </a:r>
            <a:r>
              <a:rPr i="1">
                <a:hlinkClick r:id="rId9"/>
              </a:rPr>
              <a:t>a man!”</a:t>
            </a:r>
            <a:r>
              <a:rPr i="1"/>
              <a:t> </a:t>
            </a:r>
          </a:p>
          <a:p>
            <a:pPr marR="457200" algn="l" defTabSz="457200">
              <a:defRPr sz="2400">
                <a:latin typeface="Verdana"/>
                <a:ea typeface="Verdana"/>
                <a:cs typeface="Verdana"/>
                <a:sym typeface="Verdana"/>
              </a:defRPr>
            </a:pPr>
            <a:r>
              <a:rPr i="1"/>
              <a:t>Immediately, because Herod did not give glory to God, an angel of the Lord struck him down, and he was eaten by worms and died.</a:t>
            </a:r>
            <a:r>
              <a:t>  </a:t>
            </a:r>
            <a:r>
              <a:rPr b="1"/>
              <a:t>Act 12:21-23</a:t>
            </a:r>
          </a:p>
        </p:txBody>
      </p:sp>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2" name="droppedImage.pdf"/>
          <p:cNvPicPr>
            <a:picLocks noChangeAspect="1"/>
          </p:cNvPicPr>
          <p:nvPr/>
        </p:nvPicPr>
        <p:blipFill>
          <a:blip r:embed="rId2">
            <a:extLst/>
          </a:blip>
          <a:stretch>
            <a:fillRect/>
          </a:stretch>
        </p:blipFill>
        <p:spPr>
          <a:xfrm>
            <a:off x="2165926" y="1028700"/>
            <a:ext cx="8671793" cy="6578600"/>
          </a:xfrm>
          <a:prstGeom prst="rect">
            <a:avLst/>
          </a:prstGeom>
          <a:ln w="12700">
            <a:miter lim="400000"/>
          </a:ln>
        </p:spPr>
      </p:pic>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Shape 314"/>
          <p:cNvSpPr>
            <a:spLocks noGrp="1"/>
          </p:cNvSpPr>
          <p:nvPr>
            <p:ph type="title"/>
          </p:nvPr>
        </p:nvSpPr>
        <p:spPr>
          <a:xfrm>
            <a:off x="850900" y="1524000"/>
            <a:ext cx="11290300" cy="2806700"/>
          </a:xfrm>
          <a:prstGeom prst="rect">
            <a:avLst/>
          </a:prstGeom>
        </p:spPr>
        <p:txBody>
          <a:bodyPr/>
          <a:lstStyle/>
          <a:p>
            <a:pPr marR="457200" algn="l" defTabSz="457200">
              <a:defRPr sz="3600">
                <a:solidFill>
                  <a:srgbClr val="001220"/>
                </a:solidFill>
                <a:latin typeface="Helvetica"/>
                <a:ea typeface="Helvetica"/>
                <a:cs typeface="Helvetica"/>
                <a:sym typeface="Helvetica"/>
              </a:defRPr>
            </a:pPr>
            <a:r>
              <a:rPr i="1"/>
              <a:t>When the woman saw that the tree was good for food, and that it was a delight to the eyes, and that the tree was desirable to make one wise, she took from its fruit and ate; and she gave also to her husband with her, and he ate.</a:t>
            </a:r>
            <a:r>
              <a:t>  </a:t>
            </a:r>
            <a:r>
              <a:rPr b="1"/>
              <a:t>Genesis 3:6</a:t>
            </a:r>
          </a:p>
        </p:txBody>
      </p:sp>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Shape 318"/>
          <p:cNvSpPr>
            <a:spLocks noGrp="1"/>
          </p:cNvSpPr>
          <p:nvPr>
            <p:ph type="title"/>
          </p:nvPr>
        </p:nvSpPr>
        <p:spPr>
          <a:xfrm>
            <a:off x="850900" y="1524000"/>
            <a:ext cx="11290300" cy="3136900"/>
          </a:xfrm>
          <a:prstGeom prst="rect">
            <a:avLst/>
          </a:prstGeom>
        </p:spPr>
        <p:txBody>
          <a:bodyPr/>
          <a:lstStyle/>
          <a:p>
            <a:pPr marR="457200" algn="l" defTabSz="457200">
              <a:defRPr sz="2400" i="1">
                <a:latin typeface="Verdana"/>
                <a:ea typeface="Verdana"/>
                <a:cs typeface="Verdana"/>
                <a:sym typeface="Verdana"/>
              </a:defRPr>
            </a:pPr>
            <a:r>
              <a:rPr>
                <a:solidFill>
                  <a:srgbClr val="001321"/>
                </a:solidFill>
                <a:hlinkClick r:id="rId3"/>
              </a:rPr>
              <a:t>Let no one say when he is tempted, "I am being tempted by God"; for God cannot be tempted by evil, and He Himself does not tempt anyone. B</a:t>
            </a:r>
            <a:r>
              <a:rPr>
                <a:hlinkClick r:id="rId3"/>
              </a:rPr>
              <a:t>ut</a:t>
            </a:r>
            <a:r>
              <a:t> </a:t>
            </a:r>
            <a:r>
              <a:rPr>
                <a:hlinkClick r:id="rId4"/>
              </a:rPr>
              <a:t>each one</a:t>
            </a:r>
            <a:r>
              <a:t> </a:t>
            </a:r>
            <a:r>
              <a:rPr>
                <a:hlinkClick r:id="rId5"/>
              </a:rPr>
              <a:t>is tempted</a:t>
            </a:r>
            <a:r>
              <a:t> </a:t>
            </a:r>
            <a:r>
              <a:rPr>
                <a:hlinkClick r:id="rId6"/>
              </a:rPr>
              <a:t>when by</a:t>
            </a:r>
            <a:r>
              <a:t> </a:t>
            </a:r>
            <a:r>
              <a:rPr>
                <a:hlinkClick r:id="rId7"/>
              </a:rPr>
              <a:t>his</a:t>
            </a:r>
            <a:r>
              <a:t> </a:t>
            </a:r>
            <a:r>
              <a:rPr>
                <a:hlinkClick r:id="rId8"/>
              </a:rPr>
              <a:t>own</a:t>
            </a:r>
            <a:r>
              <a:t> </a:t>
            </a:r>
            <a:r>
              <a:rPr>
                <a:hlinkClick r:id="rId9"/>
              </a:rPr>
              <a:t>evil desires</a:t>
            </a:r>
            <a:r>
              <a:t> </a:t>
            </a:r>
            <a:r>
              <a:rPr>
                <a:hlinkClick r:id="rId10"/>
              </a:rPr>
              <a:t>he is lured away</a:t>
            </a:r>
            <a:r>
              <a:t> </a:t>
            </a:r>
            <a:r>
              <a:rPr>
                <a:hlinkClick r:id="rId11"/>
              </a:rPr>
              <a:t>and</a:t>
            </a:r>
            <a:r>
              <a:t> </a:t>
            </a:r>
            <a:r>
              <a:rPr>
                <a:hlinkClick r:id="rId12"/>
              </a:rPr>
              <a:t>enticed.</a:t>
            </a:r>
            <a:r>
              <a:t> Then after desire has conceived, it gives birth to sin; and when sin is fully grown, it gives birth to death.</a:t>
            </a:r>
            <a:r>
              <a:rPr b="1"/>
              <a:t> </a:t>
            </a:r>
          </a:p>
          <a:p>
            <a:pPr marR="457200" algn="l" defTabSz="457200">
              <a:defRPr sz="2400" b="1">
                <a:latin typeface="Verdana"/>
                <a:ea typeface="Verdana"/>
                <a:cs typeface="Verdana"/>
                <a:sym typeface="Verdana"/>
              </a:defRPr>
            </a:pPr>
            <a:r>
              <a:t>James 1:13-15</a:t>
            </a:r>
          </a:p>
        </p:txBody>
      </p:sp>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Shape 322"/>
          <p:cNvSpPr>
            <a:spLocks noGrp="1"/>
          </p:cNvSpPr>
          <p:nvPr>
            <p:ph type="title"/>
          </p:nvPr>
        </p:nvSpPr>
        <p:spPr>
          <a:prstGeom prst="rect">
            <a:avLst/>
          </a:prstGeom>
        </p:spPr>
        <p:txBody>
          <a:bodyPr/>
          <a:lstStyle/>
          <a:p>
            <a:r>
              <a:t>Satan’s influence @ work...</a:t>
            </a:r>
          </a:p>
        </p:txBody>
      </p:sp>
      <p:sp>
        <p:nvSpPr>
          <p:cNvPr id="323" name="Shape 323"/>
          <p:cNvSpPr>
            <a:spLocks noGrp="1"/>
          </p:cNvSpPr>
          <p:nvPr>
            <p:ph type="body" idx="1"/>
          </p:nvPr>
        </p:nvSpPr>
        <p:spPr>
          <a:prstGeom prst="rect">
            <a:avLst/>
          </a:prstGeom>
        </p:spPr>
        <p:txBody>
          <a:bodyPr/>
          <a:lstStyle/>
          <a:p>
            <a:pPr marL="1219200" indent="-254000">
              <a:buBlip>
                <a:blip r:embed="rId3"/>
              </a:buBlip>
              <a:defRPr sz="2400">
                <a:latin typeface="Verdana"/>
                <a:ea typeface="Verdana"/>
                <a:cs typeface="Verdana"/>
                <a:sym typeface="Verdana"/>
              </a:defRPr>
            </a:pPr>
            <a:r>
              <a:rPr i="0">
                <a:hlinkClick r:id="rId4"/>
              </a:rPr>
              <a:t>Then Satan</a:t>
            </a:r>
            <a:r>
              <a:rPr i="0"/>
              <a:t> </a:t>
            </a:r>
            <a:r>
              <a:rPr i="0">
                <a:hlinkClick r:id="rId5"/>
              </a:rPr>
              <a:t>stood</a:t>
            </a:r>
            <a:r>
              <a:rPr i="0"/>
              <a:t> </a:t>
            </a:r>
            <a:r>
              <a:rPr i="0">
                <a:hlinkClick r:id="rId6"/>
              </a:rPr>
              <a:t>up against</a:t>
            </a:r>
            <a:r>
              <a:rPr i="0"/>
              <a:t> </a:t>
            </a:r>
            <a:r>
              <a:rPr i="0">
                <a:hlinkClick r:id="rId7"/>
              </a:rPr>
              <a:t>Israel</a:t>
            </a:r>
            <a:r>
              <a:rPr i="0"/>
              <a:t> </a:t>
            </a:r>
            <a:r>
              <a:rPr i="0">
                <a:hlinkClick r:id="rId8"/>
              </a:rPr>
              <a:t>and moved</a:t>
            </a:r>
            <a:r>
              <a:rPr i="0"/>
              <a:t> </a:t>
            </a:r>
            <a:r>
              <a:rPr i="0">
                <a:hlinkClick r:id="rId9"/>
              </a:rPr>
              <a:t>David</a:t>
            </a:r>
            <a:r>
              <a:rPr i="0"/>
              <a:t> </a:t>
            </a:r>
            <a:r>
              <a:rPr i="0">
                <a:hlinkClick r:id="rId10"/>
              </a:rPr>
              <a:t>to number</a:t>
            </a:r>
            <a:r>
              <a:rPr i="0"/>
              <a:t> </a:t>
            </a:r>
            <a:r>
              <a:rPr i="0">
                <a:hlinkClick r:id="rId7"/>
              </a:rPr>
              <a:t>Israel.</a:t>
            </a:r>
            <a:r>
              <a:rPr i="0">
                <a:solidFill>
                  <a:srgbClr val="001220"/>
                </a:solidFill>
              </a:rPr>
              <a:t>  </a:t>
            </a:r>
            <a:r>
              <a:rPr b="1" i="0">
                <a:solidFill>
                  <a:srgbClr val="001220"/>
                </a:solidFill>
              </a:rPr>
              <a:t>2 Chronicles 21:1</a:t>
            </a:r>
          </a:p>
          <a:p>
            <a:pPr marL="1219200" indent="-254000">
              <a:buBlip>
                <a:blip r:embed="rId3"/>
              </a:buBlip>
              <a:defRPr sz="2400">
                <a:latin typeface="Verdana"/>
                <a:ea typeface="Verdana"/>
                <a:cs typeface="Verdana"/>
                <a:sym typeface="Verdana"/>
              </a:defRPr>
            </a:pPr>
            <a:r>
              <a:rPr i="0">
                <a:hlinkClick r:id="rId11"/>
              </a:rPr>
              <a:t>The evening meal</a:t>
            </a:r>
            <a:r>
              <a:rPr i="0"/>
              <a:t> </a:t>
            </a:r>
            <a:r>
              <a:rPr i="0">
                <a:hlinkClick r:id="rId12"/>
              </a:rPr>
              <a:t>was underway,</a:t>
            </a:r>
            <a:r>
              <a:rPr i="0"/>
              <a:t> and the </a:t>
            </a:r>
            <a:r>
              <a:rPr i="0">
                <a:hlinkClick r:id="rId13"/>
              </a:rPr>
              <a:t>devil</a:t>
            </a:r>
            <a:r>
              <a:rPr i="0"/>
              <a:t> </a:t>
            </a:r>
            <a:r>
              <a:rPr i="0">
                <a:hlinkClick r:id="rId14"/>
              </a:rPr>
              <a:t>had already</a:t>
            </a:r>
            <a:r>
              <a:rPr i="0"/>
              <a:t> </a:t>
            </a:r>
            <a:r>
              <a:rPr i="0">
                <a:hlinkClick r:id="rId15"/>
              </a:rPr>
              <a:t>put</a:t>
            </a:r>
            <a:r>
              <a:rPr i="0"/>
              <a:t> </a:t>
            </a:r>
            <a:r>
              <a:rPr i="0">
                <a:hlinkClick r:id="rId16"/>
              </a:rPr>
              <a:t>into</a:t>
            </a:r>
            <a:r>
              <a:rPr i="0"/>
              <a:t> </a:t>
            </a:r>
            <a:r>
              <a:rPr i="0">
                <a:hlinkClick r:id="rId17"/>
              </a:rPr>
              <a:t>the</a:t>
            </a:r>
            <a:r>
              <a:rPr i="0"/>
              <a:t> </a:t>
            </a:r>
            <a:r>
              <a:rPr i="0">
                <a:hlinkClick r:id="rId18"/>
              </a:rPr>
              <a:t>heart</a:t>
            </a:r>
            <a:r>
              <a:rPr i="0"/>
              <a:t> </a:t>
            </a:r>
            <a:r>
              <a:rPr i="0">
                <a:hlinkClick r:id="rId19"/>
              </a:rPr>
              <a:t>of Judas,</a:t>
            </a:r>
            <a:r>
              <a:rPr i="0"/>
              <a:t> </a:t>
            </a:r>
            <a:r>
              <a:rPr i="0">
                <a:hlinkClick r:id="rId20"/>
              </a:rPr>
              <a:t>the son of Simon</a:t>
            </a:r>
            <a:r>
              <a:rPr i="0"/>
              <a:t> </a:t>
            </a:r>
            <a:r>
              <a:rPr i="0">
                <a:hlinkClick r:id="rId21"/>
              </a:rPr>
              <a:t>Iscariot,</a:t>
            </a:r>
            <a:r>
              <a:rPr i="0"/>
              <a:t> </a:t>
            </a:r>
            <a:r>
              <a:rPr i="0">
                <a:hlinkClick r:id="rId22"/>
              </a:rPr>
              <a:t>to</a:t>
            </a:r>
            <a:r>
              <a:rPr i="0"/>
              <a:t> </a:t>
            </a:r>
            <a:r>
              <a:rPr i="0">
                <a:hlinkClick r:id="rId23"/>
              </a:rPr>
              <a:t>betray</a:t>
            </a:r>
            <a:r>
              <a:rPr i="0"/>
              <a:t> </a:t>
            </a:r>
            <a:r>
              <a:rPr i="0">
                <a:hlinkClick r:id="rId24"/>
              </a:rPr>
              <a:t>Jesus.</a:t>
            </a:r>
            <a:r>
              <a:rPr b="1" i="0"/>
              <a:t>  John 13:2</a:t>
            </a:r>
          </a:p>
          <a:p>
            <a:pPr marL="1219200" indent="-254000">
              <a:buBlip>
                <a:blip r:embed="rId3"/>
              </a:buBlip>
              <a:defRPr sz="2400">
                <a:latin typeface="Verdana"/>
                <a:ea typeface="Verdana"/>
                <a:cs typeface="Verdana"/>
                <a:sym typeface="Verdana"/>
              </a:defRPr>
            </a:pPr>
            <a:r>
              <a:rPr i="0">
                <a:solidFill>
                  <a:srgbClr val="001220"/>
                </a:solidFill>
              </a:rPr>
              <a:t>Then Peter said, "Ananias, how is it that Satan has filled your heart to lie to the Holy Spirit and withhold some of the proceeds from the land?  </a:t>
            </a:r>
            <a:r>
              <a:rPr b="1" i="0">
                <a:solidFill>
                  <a:srgbClr val="001220"/>
                </a:solidFill>
              </a:rPr>
              <a:t>Acts 5:3</a:t>
            </a:r>
            <a:br>
              <a:rPr b="1" i="0">
                <a:solidFill>
                  <a:srgbClr val="001220"/>
                </a:solidFill>
              </a:rPr>
            </a:br>
            <a:r>
              <a:rPr b="1" i="0">
                <a:solidFill>
                  <a:srgbClr val="001220"/>
                </a:solidFill>
              </a:rPr>
              <a:t/>
            </a:r>
            <a:br>
              <a:rPr b="1" i="0">
                <a:solidFill>
                  <a:srgbClr val="001220"/>
                </a:solidFill>
              </a:rPr>
            </a:br>
            <a:r>
              <a:rPr b="1" i="0">
                <a:solidFill>
                  <a:srgbClr val="001220"/>
                </a:solidFill>
              </a:rPr>
              <a:t/>
            </a:r>
            <a:br>
              <a:rPr b="1" i="0">
                <a:solidFill>
                  <a:srgbClr val="001220"/>
                </a:solidFill>
              </a:rPr>
            </a:br>
            <a:r>
              <a:rPr b="1" i="0">
                <a:solidFill>
                  <a:srgbClr val="001220"/>
                </a:solidFill>
              </a:rPr>
              <a:t/>
            </a:r>
            <a:br>
              <a:rPr b="1" i="0">
                <a:solidFill>
                  <a:srgbClr val="001220"/>
                </a:solidFill>
              </a:rPr>
            </a:br>
            <a:endParaRPr b="1" i="0">
              <a:solidFill>
                <a:srgbClr val="001220"/>
              </a:solidFill>
            </a:endParaRPr>
          </a:p>
        </p:txBody>
      </p:sp>
    </p:spTree>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Shape 327"/>
          <p:cNvSpPr>
            <a:spLocks noGrp="1"/>
          </p:cNvSpPr>
          <p:nvPr>
            <p:ph type="title"/>
          </p:nvPr>
        </p:nvSpPr>
        <p:spPr>
          <a:prstGeom prst="rect">
            <a:avLst/>
          </a:prstGeom>
        </p:spPr>
        <p:txBody>
          <a:bodyPr/>
          <a:lstStyle/>
          <a:p>
            <a:r>
              <a:t>Truth about Lies...</a:t>
            </a:r>
          </a:p>
        </p:txBody>
      </p:sp>
      <p:sp>
        <p:nvSpPr>
          <p:cNvPr id="328" name="Shape 328"/>
          <p:cNvSpPr>
            <a:spLocks noGrp="1"/>
          </p:cNvSpPr>
          <p:nvPr>
            <p:ph type="body" idx="1"/>
          </p:nvPr>
        </p:nvSpPr>
        <p:spPr>
          <a:prstGeom prst="rect">
            <a:avLst/>
          </a:prstGeom>
        </p:spPr>
        <p:txBody>
          <a:bodyPr/>
          <a:lstStyle/>
          <a:p>
            <a:pPr marL="1473200">
              <a:buBlip>
                <a:blip r:embed="rId3"/>
              </a:buBlip>
            </a:pPr>
            <a:r>
              <a:rPr b="1" i="0"/>
              <a:t>Choice 1</a:t>
            </a:r>
            <a:r>
              <a:t>: Live for God and be bored and miserable.</a:t>
            </a:r>
          </a:p>
          <a:p>
            <a:pPr marL="1473200">
              <a:buBlip>
                <a:blip r:embed="rId3"/>
              </a:buBlip>
            </a:pPr>
            <a:r>
              <a:rPr b="1" i="0"/>
              <a:t>Choice 2</a:t>
            </a:r>
            <a:r>
              <a:t>:  Live for self and enjoy life, have fun!</a:t>
            </a:r>
            <a:br/>
            <a:r>
              <a:t/>
            </a:r>
            <a:br/>
            <a:r>
              <a:t/>
            </a:r>
            <a:br/>
            <a:endParaRPr/>
          </a:p>
        </p:txBody>
      </p:sp>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Shape 332"/>
          <p:cNvSpPr>
            <a:spLocks noGrp="1"/>
          </p:cNvSpPr>
          <p:nvPr>
            <p:ph type="title"/>
          </p:nvPr>
        </p:nvSpPr>
        <p:spPr>
          <a:prstGeom prst="rect">
            <a:avLst/>
          </a:prstGeom>
        </p:spPr>
        <p:txBody>
          <a:bodyPr/>
          <a:lstStyle/>
          <a:p>
            <a:r>
              <a:t>Truth about lies...</a:t>
            </a:r>
          </a:p>
        </p:txBody>
      </p:sp>
      <p:sp>
        <p:nvSpPr>
          <p:cNvPr id="333" name="Shape 333"/>
          <p:cNvSpPr>
            <a:spLocks noGrp="1"/>
          </p:cNvSpPr>
          <p:nvPr>
            <p:ph type="body" idx="1"/>
          </p:nvPr>
        </p:nvSpPr>
        <p:spPr>
          <a:prstGeom prst="rect">
            <a:avLst/>
          </a:prstGeom>
        </p:spPr>
        <p:txBody>
          <a:bodyPr/>
          <a:lstStyle/>
          <a:p>
            <a:pPr marL="1473200">
              <a:buBlip>
                <a:blip r:embed="rId3"/>
              </a:buBlip>
            </a:pPr>
            <a:r>
              <a:t>The Choice isn’t misery or pleasure</a:t>
            </a:r>
          </a:p>
          <a:p>
            <a:pPr marL="1473200">
              <a:buBlip>
                <a:blip r:embed="rId3"/>
              </a:buBlip>
            </a:pPr>
            <a:r>
              <a:t>The Choice is: </a:t>
            </a:r>
          </a:p>
          <a:p>
            <a:pPr marL="2108200" lvl="1">
              <a:buBlip>
                <a:blip r:embed="rId3"/>
              </a:buBlip>
            </a:pPr>
            <a:r>
              <a:t>Who’s pleasure?</a:t>
            </a:r>
          </a:p>
          <a:p>
            <a:pPr marL="2108200" lvl="1">
              <a:buBlip>
                <a:blip r:embed="rId3"/>
              </a:buBlip>
            </a:pPr>
            <a:r>
              <a:t>For how long?</a:t>
            </a:r>
          </a:p>
          <a:p>
            <a:pPr marL="2108200" lvl="1">
              <a:buBlip>
                <a:blip r:embed="rId3"/>
              </a:buBlip>
            </a:pPr>
            <a:r>
              <a:t>At what cost?</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hape 139"/>
          <p:cNvSpPr>
            <a:spLocks noGrp="1"/>
          </p:cNvSpPr>
          <p:nvPr>
            <p:ph type="title"/>
          </p:nvPr>
        </p:nvSpPr>
        <p:spPr>
          <a:prstGeom prst="rect">
            <a:avLst/>
          </a:prstGeom>
        </p:spPr>
        <p:txBody>
          <a:bodyPr/>
          <a:lstStyle>
            <a:lvl1pPr>
              <a:defRPr>
                <a:latin typeface="Jazz LET"/>
                <a:ea typeface="Jazz LET"/>
                <a:cs typeface="Jazz LET"/>
                <a:sym typeface="Jazz LET"/>
              </a:defRPr>
            </a:lvl1pPr>
          </a:lstStyle>
          <a:p>
            <a:r>
              <a:t>IMAX Moment:</a:t>
            </a:r>
          </a:p>
        </p:txBody>
      </p:sp>
      <p:sp>
        <p:nvSpPr>
          <p:cNvPr id="140" name="Shape 140"/>
          <p:cNvSpPr>
            <a:spLocks noGrp="1"/>
          </p:cNvSpPr>
          <p:nvPr>
            <p:ph type="body" idx="1"/>
          </p:nvPr>
        </p:nvSpPr>
        <p:spPr>
          <a:prstGeom prst="rect">
            <a:avLst/>
          </a:prstGeom>
        </p:spPr>
        <p:txBody>
          <a:bodyPr/>
          <a:lstStyle/>
          <a:p>
            <a:pPr marL="1346200" indent="-381000">
              <a:buBlip>
                <a:blip r:embed="rId3"/>
              </a:buBlip>
              <a:defRPr sz="3600">
                <a:latin typeface="Verdana"/>
                <a:ea typeface="Verdana"/>
                <a:cs typeface="Verdana"/>
                <a:sym typeface="Verdana"/>
              </a:defRPr>
            </a:pPr>
            <a:r>
              <a:rPr>
                <a:solidFill>
                  <a:srgbClr val="001220"/>
                </a:solidFill>
              </a:rPr>
              <a:t>Now the serpent was more crafty than any beast of the field which the LORD God had made. And he said to the woman, "Indeed, has God said…       </a:t>
            </a:r>
            <a:r>
              <a:rPr b="1" i="0">
                <a:solidFill>
                  <a:srgbClr val="001220"/>
                </a:solidFill>
              </a:rPr>
              <a:t>Genesis 3:1</a:t>
            </a:r>
            <a:br>
              <a:rPr b="1" i="0">
                <a:solidFill>
                  <a:srgbClr val="001220"/>
                </a:solidFill>
              </a:rPr>
            </a:br>
            <a:r>
              <a:rPr b="1" i="0">
                <a:solidFill>
                  <a:srgbClr val="001220"/>
                </a:solidFill>
              </a:rPr>
              <a:t/>
            </a:r>
            <a:br>
              <a:rPr b="1" i="0">
                <a:solidFill>
                  <a:srgbClr val="001220"/>
                </a:solidFill>
              </a:rPr>
            </a:br>
            <a:r>
              <a:rPr b="1" i="0">
                <a:solidFill>
                  <a:srgbClr val="001220"/>
                </a:solidFill>
              </a:rPr>
              <a:t/>
            </a:r>
            <a:br>
              <a:rPr b="1" i="0">
                <a:solidFill>
                  <a:srgbClr val="001220"/>
                </a:solidFill>
              </a:rPr>
            </a:br>
            <a:r>
              <a:rPr b="1" i="0">
                <a:solidFill>
                  <a:srgbClr val="001220"/>
                </a:solidFill>
              </a:rPr>
              <a:t/>
            </a:r>
            <a:br>
              <a:rPr b="1" i="0">
                <a:solidFill>
                  <a:srgbClr val="001220"/>
                </a:solidFill>
              </a:rPr>
            </a:br>
            <a:endParaRPr b="1" i="0">
              <a:solidFill>
                <a:srgbClr val="001220"/>
              </a:solidFill>
            </a:endParaRPr>
          </a:p>
        </p:txBody>
      </p:sp>
    </p:spTree>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Shape 337"/>
          <p:cNvSpPr>
            <a:spLocks noGrp="1"/>
          </p:cNvSpPr>
          <p:nvPr>
            <p:ph type="title"/>
          </p:nvPr>
        </p:nvSpPr>
        <p:spPr>
          <a:xfrm>
            <a:off x="850900" y="1295400"/>
            <a:ext cx="11290300" cy="3073400"/>
          </a:xfrm>
          <a:prstGeom prst="rect">
            <a:avLst/>
          </a:prstGeom>
        </p:spPr>
        <p:txBody>
          <a:bodyPr/>
          <a:lstStyle/>
          <a:p>
            <a:pPr marR="457200" algn="l" defTabSz="457200">
              <a:defRPr sz="3600">
                <a:latin typeface="Verdana"/>
                <a:ea typeface="Verdana"/>
                <a:cs typeface="Verdana"/>
                <a:sym typeface="Verdana"/>
              </a:defRPr>
            </a:pPr>
            <a:r>
              <a:t>Sin takes you deeper than you wanted to go</a:t>
            </a:r>
          </a:p>
          <a:p>
            <a:pPr marR="457200" algn="l" defTabSz="457200">
              <a:defRPr sz="3600">
                <a:latin typeface="Verdana"/>
                <a:ea typeface="Verdana"/>
                <a:cs typeface="Verdana"/>
                <a:sym typeface="Verdana"/>
              </a:defRPr>
            </a:pPr>
            <a:r>
              <a:t>	Keeps you longer than you wanted to stay</a:t>
            </a:r>
          </a:p>
          <a:p>
            <a:pPr marR="457200" algn="l" defTabSz="457200">
              <a:defRPr sz="3600">
                <a:latin typeface="Verdana"/>
                <a:ea typeface="Verdana"/>
                <a:cs typeface="Verdana"/>
                <a:sym typeface="Verdana"/>
              </a:defRPr>
            </a:pPr>
            <a:r>
              <a:t>	     Cost you more than you planned to pay</a:t>
            </a:r>
          </a:p>
        </p:txBody>
      </p:sp>
    </p:spTree>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Shape 341"/>
          <p:cNvSpPr>
            <a:spLocks noGrp="1"/>
          </p:cNvSpPr>
          <p:nvPr>
            <p:ph type="title"/>
          </p:nvPr>
        </p:nvSpPr>
        <p:spPr>
          <a:prstGeom prst="rect">
            <a:avLst/>
          </a:prstGeom>
        </p:spPr>
        <p:txBody>
          <a:bodyPr/>
          <a:lstStyle>
            <a:lvl1pPr>
              <a:defRPr sz="4800"/>
            </a:lvl1pPr>
          </a:lstStyle>
          <a:p>
            <a:r>
              <a:t>2 Common misconceptions about God... </a:t>
            </a:r>
          </a:p>
        </p:txBody>
      </p:sp>
      <p:sp>
        <p:nvSpPr>
          <p:cNvPr id="342" name="Shape 342"/>
          <p:cNvSpPr>
            <a:spLocks noGrp="1"/>
          </p:cNvSpPr>
          <p:nvPr>
            <p:ph type="body" idx="1"/>
          </p:nvPr>
        </p:nvSpPr>
        <p:spPr>
          <a:prstGeom prst="rect">
            <a:avLst/>
          </a:prstGeom>
        </p:spPr>
        <p:txBody>
          <a:bodyPr/>
          <a:lstStyle/>
          <a:p>
            <a:pPr marL="1473200">
              <a:buBlip>
                <a:blip r:embed="rId3"/>
              </a:buBlip>
            </a:pPr>
            <a:r>
              <a:t>His holiness</a:t>
            </a:r>
          </a:p>
          <a:p>
            <a:pPr marL="1473200">
              <a:buBlip>
                <a:blip r:embed="rId3"/>
              </a:buBlip>
            </a:pPr>
            <a:r>
              <a:t>His pleasure</a:t>
            </a:r>
            <a:br/>
            <a:r>
              <a:t/>
            </a:r>
            <a:br/>
            <a:r>
              <a:t/>
            </a:r>
            <a:br/>
            <a:r>
              <a:t/>
            </a:r>
            <a:br/>
            <a:endParaRPr/>
          </a:p>
        </p:txBody>
      </p:sp>
    </p:spTree>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Shape 346"/>
          <p:cNvSpPr>
            <a:spLocks noGrp="1"/>
          </p:cNvSpPr>
          <p:nvPr>
            <p:ph type="title"/>
          </p:nvPr>
        </p:nvSpPr>
        <p:spPr>
          <a:prstGeom prst="rect">
            <a:avLst/>
          </a:prstGeom>
        </p:spPr>
        <p:txBody>
          <a:bodyPr/>
          <a:lstStyle/>
          <a:p>
            <a:r>
              <a:t>Important Reminders...</a:t>
            </a:r>
          </a:p>
        </p:txBody>
      </p:sp>
      <p:sp>
        <p:nvSpPr>
          <p:cNvPr id="347" name="Shape 347"/>
          <p:cNvSpPr>
            <a:spLocks noGrp="1"/>
          </p:cNvSpPr>
          <p:nvPr>
            <p:ph type="body" idx="1"/>
          </p:nvPr>
        </p:nvSpPr>
        <p:spPr>
          <a:prstGeom prst="rect">
            <a:avLst/>
          </a:prstGeom>
        </p:spPr>
        <p:txBody>
          <a:bodyPr/>
          <a:lstStyle/>
          <a:p>
            <a:pPr marL="1219200" indent="-254000">
              <a:buBlip>
                <a:blip r:embed="rId3"/>
              </a:buBlip>
              <a:defRPr sz="2400">
                <a:latin typeface="Verdana"/>
                <a:ea typeface="Verdana"/>
                <a:cs typeface="Verdana"/>
                <a:sym typeface="Verdana"/>
              </a:defRPr>
            </a:pPr>
            <a:r>
              <a:rPr i="0">
                <a:solidFill>
                  <a:srgbClr val="001220"/>
                </a:solidFill>
              </a:rPr>
              <a:t>You adulteresses, do you not know that friendship with the world is hostility toward God? Therefore whoever wishes to be a friend of the world makes himself an enemy of God.  </a:t>
            </a:r>
            <a:r>
              <a:rPr b="1" i="0">
                <a:solidFill>
                  <a:srgbClr val="001220"/>
                </a:solidFill>
              </a:rPr>
              <a:t>James 4:4</a:t>
            </a:r>
          </a:p>
          <a:p>
            <a:pPr marL="1219200" indent="-254000">
              <a:buBlip>
                <a:blip r:embed="rId3"/>
              </a:buBlip>
              <a:defRPr sz="2400">
                <a:latin typeface="Verdana"/>
                <a:ea typeface="Verdana"/>
                <a:cs typeface="Verdana"/>
                <a:sym typeface="Verdana"/>
              </a:defRPr>
            </a:pPr>
            <a:r>
              <a:rPr i="0">
                <a:solidFill>
                  <a:srgbClr val="001220"/>
                </a:solidFill>
              </a:rPr>
              <a:t>Do not love the world or anything in the world. If anyone loves the world, the love of the Father is not in him.  </a:t>
            </a:r>
            <a:r>
              <a:rPr b="1" i="0">
                <a:solidFill>
                  <a:srgbClr val="001220"/>
                </a:solidFill>
              </a:rPr>
              <a:t>1 John 2:15</a:t>
            </a:r>
          </a:p>
          <a:p>
            <a:pPr marL="1219200" indent="-254000">
              <a:buBlip>
                <a:blip r:embed="rId3"/>
              </a:buBlip>
              <a:defRPr sz="2400">
                <a:latin typeface="Verdana"/>
                <a:ea typeface="Verdana"/>
                <a:cs typeface="Verdana"/>
                <a:sym typeface="Verdana"/>
              </a:defRPr>
            </a:pPr>
            <a:r>
              <a:rPr i="0"/>
              <a:t>By faith Moses, when he was grown, refused to be called the son of Pharaoh’s daughter. </a:t>
            </a:r>
            <a:r>
              <a:rPr i="0">
                <a:hlinkClick r:id="rId4"/>
              </a:rPr>
              <a:t>He chose</a:t>
            </a:r>
            <a:r>
              <a:rPr i="0"/>
              <a:t> </a:t>
            </a:r>
            <a:r>
              <a:rPr i="0">
                <a:hlinkClick r:id="rId5"/>
              </a:rPr>
              <a:t>to suffer oppression with</a:t>
            </a:r>
            <a:r>
              <a:rPr i="0"/>
              <a:t> God’s </a:t>
            </a:r>
            <a:r>
              <a:rPr i="0">
                <a:hlinkClick r:id="rId6"/>
              </a:rPr>
              <a:t>people</a:t>
            </a:r>
            <a:r>
              <a:rPr i="0"/>
              <a:t> </a:t>
            </a:r>
            <a:r>
              <a:rPr i="0">
                <a:hlinkClick r:id="rId7"/>
              </a:rPr>
              <a:t>rather</a:t>
            </a:r>
            <a:r>
              <a:rPr i="0"/>
              <a:t> </a:t>
            </a:r>
            <a:r>
              <a:rPr i="0">
                <a:hlinkClick r:id="rId8"/>
              </a:rPr>
              <a:t>than</a:t>
            </a:r>
            <a:r>
              <a:rPr i="0"/>
              <a:t> </a:t>
            </a:r>
            <a:r>
              <a:rPr i="0">
                <a:hlinkClick r:id="rId9"/>
              </a:rPr>
              <a:t>to experience</a:t>
            </a:r>
            <a:r>
              <a:rPr i="0"/>
              <a:t> </a:t>
            </a:r>
            <a:r>
              <a:rPr i="0">
                <a:hlinkClick r:id="rId10"/>
              </a:rPr>
              <a:t>the fleeting</a:t>
            </a:r>
            <a:r>
              <a:rPr i="0"/>
              <a:t> </a:t>
            </a:r>
            <a:r>
              <a:rPr i="0">
                <a:hlinkClick r:id="rId11"/>
              </a:rPr>
              <a:t>enjoyment</a:t>
            </a:r>
            <a:r>
              <a:rPr i="0"/>
              <a:t> </a:t>
            </a:r>
            <a:r>
              <a:rPr i="0">
                <a:hlinkClick r:id="rId12"/>
              </a:rPr>
              <a:t>of sin.</a:t>
            </a:r>
            <a:r>
              <a:rPr i="0"/>
              <a:t>  </a:t>
            </a:r>
            <a:r>
              <a:rPr b="1" i="0"/>
              <a:t>Hebrews 11:24-25</a:t>
            </a:r>
          </a:p>
          <a:p>
            <a:pPr marL="1219200" indent="-254000">
              <a:buBlip>
                <a:blip r:embed="rId3"/>
              </a:buBlip>
              <a:defRPr sz="2400">
                <a:latin typeface="Verdana"/>
                <a:ea typeface="Verdana"/>
                <a:cs typeface="Verdana"/>
                <a:sym typeface="Verdana"/>
              </a:defRPr>
            </a:pPr>
            <a:r>
              <a:rPr>
                <a:hlinkClick r:id="rId13"/>
              </a:rPr>
              <a:t>He valued</a:t>
            </a:r>
            <a:r>
              <a:t> </a:t>
            </a:r>
            <a:r>
              <a:rPr>
                <a:hlinkClick r:id="rId14"/>
              </a:rPr>
              <a:t>disgrace</a:t>
            </a:r>
            <a:r>
              <a:t> </a:t>
            </a:r>
            <a:r>
              <a:rPr>
                <a:hlinkClick r:id="rId15"/>
              </a:rPr>
              <a:t>for Christ</a:t>
            </a:r>
            <a:r>
              <a:t> </a:t>
            </a:r>
            <a:r>
              <a:rPr>
                <a:hlinkClick r:id="rId16"/>
              </a:rPr>
              <a:t>above the</a:t>
            </a:r>
            <a:r>
              <a:t> </a:t>
            </a:r>
            <a:r>
              <a:rPr>
                <a:hlinkClick r:id="rId17"/>
              </a:rPr>
              <a:t>treasures</a:t>
            </a:r>
            <a:r>
              <a:t> </a:t>
            </a:r>
            <a:r>
              <a:rPr>
                <a:hlinkClick r:id="rId18"/>
              </a:rPr>
              <a:t>of Egypt,</a:t>
            </a:r>
            <a:r>
              <a:t> </a:t>
            </a:r>
            <a:r>
              <a:rPr>
                <a:hlinkClick r:id="rId19"/>
              </a:rPr>
              <a:t>for</a:t>
            </a:r>
            <a:r>
              <a:t> </a:t>
            </a:r>
            <a:r>
              <a:rPr>
                <a:hlinkClick r:id="rId20"/>
              </a:rPr>
              <a:t>he was looking</a:t>
            </a:r>
            <a:r>
              <a:t> </a:t>
            </a:r>
            <a:r>
              <a:rPr>
                <a:hlinkClick r:id="rId21"/>
              </a:rPr>
              <a:t>ahead</a:t>
            </a:r>
            <a:r>
              <a:t> </a:t>
            </a:r>
            <a:r>
              <a:rPr>
                <a:hlinkClick r:id="rId22"/>
              </a:rPr>
              <a:t>to his</a:t>
            </a:r>
            <a:r>
              <a:t> </a:t>
            </a:r>
            <a:r>
              <a:rPr>
                <a:hlinkClick r:id="rId23"/>
              </a:rPr>
              <a:t>reward.</a:t>
            </a:r>
            <a:r>
              <a:t>  </a:t>
            </a:r>
            <a:r>
              <a:rPr b="1"/>
              <a:t>Hebrews 11:26</a:t>
            </a:r>
            <a:br>
              <a:rPr b="1"/>
            </a:br>
            <a:r>
              <a:rPr b="1"/>
              <a:t/>
            </a:r>
            <a:br>
              <a:rPr b="1"/>
            </a:br>
            <a:r>
              <a:rPr b="1"/>
              <a:t/>
            </a:r>
            <a:br>
              <a:rPr b="1"/>
            </a:br>
            <a:endParaRPr b="1"/>
          </a:p>
        </p:txBody>
      </p:sp>
    </p:spTree>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Shape 351"/>
          <p:cNvSpPr>
            <a:spLocks noGrp="1"/>
          </p:cNvSpPr>
          <p:nvPr>
            <p:ph type="title"/>
          </p:nvPr>
        </p:nvSpPr>
        <p:spPr>
          <a:prstGeom prst="rect">
            <a:avLst/>
          </a:prstGeom>
        </p:spPr>
        <p:txBody>
          <a:bodyPr/>
          <a:lstStyle>
            <a:lvl1pPr>
              <a:defRPr b="1"/>
            </a:lvl1pPr>
          </a:lstStyle>
          <a:p>
            <a:r>
              <a:t>Temporal or Eternal Focus?</a:t>
            </a:r>
          </a:p>
        </p:txBody>
      </p:sp>
      <p:sp>
        <p:nvSpPr>
          <p:cNvPr id="352" name="Shape 352"/>
          <p:cNvSpPr/>
          <p:nvPr/>
        </p:nvSpPr>
        <p:spPr>
          <a:xfrm>
            <a:off x="1041400" y="1663700"/>
            <a:ext cx="11366500" cy="61849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marR="457200" algn="l" defTabSz="457200">
              <a:defRPr sz="1200" i="0">
                <a:latin typeface="Verdana"/>
                <a:ea typeface="Verdana"/>
                <a:cs typeface="Verdana"/>
                <a:sym typeface="Verdana"/>
              </a:defRPr>
            </a:pPr>
            <a:endParaRPr/>
          </a:p>
          <a:p>
            <a:pPr marR="457200" algn="l" defTabSz="457200">
              <a:defRPr b="1" i="0">
                <a:latin typeface="Verdana"/>
                <a:ea typeface="Verdana"/>
                <a:cs typeface="Verdana"/>
                <a:sym typeface="Verdana"/>
              </a:defRPr>
            </a:pPr>
            <a:endParaRPr/>
          </a:p>
          <a:p>
            <a:pPr marR="457200" algn="l" defTabSz="457200">
              <a:defRPr b="1" i="0">
                <a:latin typeface="Verdana"/>
                <a:ea typeface="Verdana"/>
                <a:cs typeface="Verdana"/>
                <a:sym typeface="Verdana"/>
              </a:defRPr>
            </a:pPr>
            <a:endParaRPr/>
          </a:p>
          <a:p>
            <a:pPr marR="457200" algn="l" defTabSz="457200">
              <a:defRPr b="1" i="0">
                <a:latin typeface="Verdana"/>
                <a:ea typeface="Verdana"/>
                <a:cs typeface="Verdana"/>
                <a:sym typeface="Verdana"/>
              </a:defRPr>
            </a:pPr>
            <a:r>
              <a:rPr>
                <a:solidFill>
                  <a:srgbClr val="831100"/>
                </a:solidFill>
              </a:rPr>
              <a:t>FACT:</a:t>
            </a:r>
            <a:r>
              <a:t> Our future joy is much greater than any present pain.</a:t>
            </a:r>
          </a:p>
          <a:p>
            <a:pPr marR="457200" algn="l" defTabSz="457200">
              <a:defRPr b="1" i="0">
                <a:latin typeface="Verdana"/>
                <a:ea typeface="Verdana"/>
                <a:cs typeface="Verdana"/>
                <a:sym typeface="Verdana"/>
              </a:defRPr>
            </a:pPr>
            <a:endParaRPr/>
          </a:p>
          <a:p>
            <a:pPr marR="457200" algn="l" defTabSz="457200">
              <a:defRPr b="1" i="0">
                <a:latin typeface="Verdana"/>
                <a:ea typeface="Verdana"/>
                <a:cs typeface="Verdana"/>
                <a:sym typeface="Verdana"/>
              </a:defRPr>
            </a:pPr>
            <a:r>
              <a:t>Unless you believe this you will eat from forbidden trees.</a:t>
            </a:r>
          </a:p>
        </p:txBody>
      </p:sp>
    </p:spTree>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6" name="OTFM-The-Snake2.3.jpg"/>
          <p:cNvPicPr>
            <a:picLocks noChangeAspect="1"/>
          </p:cNvPicPr>
          <p:nvPr/>
        </p:nvPicPr>
        <p:blipFill>
          <a:blip r:embed="rId2">
            <a:extLst/>
          </a:blip>
          <a:stretch>
            <a:fillRect/>
          </a:stretch>
        </p:blipFill>
        <p:spPr>
          <a:xfrm>
            <a:off x="1549400" y="406400"/>
            <a:ext cx="9906000" cy="7518400"/>
          </a:xfrm>
          <a:prstGeom prst="rect">
            <a:avLst/>
          </a:prstGeom>
          <a:ln w="12700">
            <a:miter lim="400000"/>
          </a:ln>
        </p:spPr>
      </p:pic>
    </p:spTree>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Shape 358"/>
          <p:cNvSpPr>
            <a:spLocks noGrp="1"/>
          </p:cNvSpPr>
          <p:nvPr>
            <p:ph type="title"/>
          </p:nvPr>
        </p:nvSpPr>
        <p:spPr>
          <a:prstGeom prst="rect">
            <a:avLst/>
          </a:prstGeom>
        </p:spPr>
        <p:txBody>
          <a:bodyPr/>
          <a:lstStyle/>
          <a:p>
            <a:r>
              <a:t>How do we defeat the snake?</a:t>
            </a:r>
          </a:p>
        </p:txBody>
      </p:sp>
      <p:sp>
        <p:nvSpPr>
          <p:cNvPr id="359" name="Shape 359"/>
          <p:cNvSpPr>
            <a:spLocks noGrp="1"/>
          </p:cNvSpPr>
          <p:nvPr>
            <p:ph type="body" idx="1"/>
          </p:nvPr>
        </p:nvSpPr>
        <p:spPr>
          <a:prstGeom prst="rect">
            <a:avLst/>
          </a:prstGeom>
        </p:spPr>
        <p:txBody>
          <a:bodyPr/>
          <a:lstStyle/>
          <a:p>
            <a:pPr marL="1346200" indent="-381000">
              <a:buBlip>
                <a:blip r:embed="rId3"/>
              </a:buBlip>
              <a:defRPr sz="3600"/>
            </a:pPr>
            <a:r>
              <a:rPr>
                <a:latin typeface="Verdana"/>
                <a:ea typeface="Verdana"/>
                <a:cs typeface="Verdana"/>
                <a:sym typeface="Verdana"/>
              </a:rPr>
              <a:t>And they overcame him </a:t>
            </a:r>
            <a:br>
              <a:rPr>
                <a:latin typeface="Verdana"/>
                <a:ea typeface="Verdana"/>
                <a:cs typeface="Verdana"/>
                <a:sym typeface="Verdana"/>
              </a:rPr>
            </a:br>
            <a:r>
              <a:rPr>
                <a:latin typeface="Verdana"/>
                <a:ea typeface="Verdana"/>
                <a:cs typeface="Verdana"/>
                <a:sym typeface="Verdana"/>
              </a:rPr>
              <a:t>by the blood of the Lamb </a:t>
            </a:r>
            <a:br>
              <a:rPr>
                <a:latin typeface="Verdana"/>
                <a:ea typeface="Verdana"/>
                <a:cs typeface="Verdana"/>
                <a:sym typeface="Verdana"/>
              </a:rPr>
            </a:br>
            <a:r>
              <a:rPr>
                <a:latin typeface="Verdana"/>
                <a:ea typeface="Verdana"/>
                <a:cs typeface="Verdana"/>
                <a:sym typeface="Verdana"/>
              </a:rPr>
              <a:t>and by the word of their testimony, </a:t>
            </a:r>
            <a:br>
              <a:rPr>
                <a:latin typeface="Verdana"/>
                <a:ea typeface="Verdana"/>
                <a:cs typeface="Verdana"/>
                <a:sym typeface="Verdana"/>
              </a:rPr>
            </a:br>
            <a:r>
              <a:rPr>
                <a:latin typeface="Verdana"/>
                <a:ea typeface="Verdana"/>
                <a:cs typeface="Verdana"/>
                <a:sym typeface="Verdana"/>
              </a:rPr>
              <a:t>and they did not love their life even when faced with death.</a:t>
            </a:r>
            <a:r>
              <a:rPr i="0">
                <a:latin typeface="Verdana"/>
                <a:ea typeface="Verdana"/>
                <a:cs typeface="Verdana"/>
                <a:sym typeface="Verdana"/>
              </a:rPr>
              <a:t> </a:t>
            </a:r>
            <a:r>
              <a:rPr b="1" i="0">
                <a:latin typeface="Verdana"/>
                <a:ea typeface="Verdana"/>
                <a:cs typeface="Verdana"/>
                <a:sym typeface="Verdana"/>
              </a:rPr>
              <a:t>Revelation 12:11</a:t>
            </a:r>
            <a:br>
              <a:rPr b="1" i="0">
                <a:latin typeface="Verdana"/>
                <a:ea typeface="Verdana"/>
                <a:cs typeface="Verdana"/>
                <a:sym typeface="Verdana"/>
              </a:rPr>
            </a:br>
            <a:r>
              <a:rPr b="1" i="0">
                <a:latin typeface="Verdana"/>
                <a:ea typeface="Verdana"/>
                <a:cs typeface="Verdana"/>
                <a:sym typeface="Verdana"/>
              </a:rPr>
              <a:t/>
            </a:r>
            <a:br>
              <a:rPr b="1" i="0">
                <a:latin typeface="Verdana"/>
                <a:ea typeface="Verdana"/>
                <a:cs typeface="Verdana"/>
                <a:sym typeface="Verdana"/>
              </a:rPr>
            </a:br>
            <a:r>
              <a:rPr b="1" i="0">
                <a:latin typeface="Verdana"/>
                <a:ea typeface="Verdana"/>
                <a:cs typeface="Verdana"/>
                <a:sym typeface="Verdana"/>
              </a:rPr>
              <a:t/>
            </a:r>
            <a:br>
              <a:rPr b="1" i="0">
                <a:latin typeface="Verdana"/>
                <a:ea typeface="Verdana"/>
                <a:cs typeface="Verdana"/>
                <a:sym typeface="Verdana"/>
              </a:rPr>
            </a:br>
            <a:r>
              <a:rPr b="1" i="0">
                <a:latin typeface="Verdana"/>
                <a:ea typeface="Verdana"/>
                <a:cs typeface="Verdana"/>
                <a:sym typeface="Verdana"/>
              </a:rPr>
              <a:t/>
            </a:r>
            <a:br>
              <a:rPr b="1" i="0">
                <a:latin typeface="Verdana"/>
                <a:ea typeface="Verdana"/>
                <a:cs typeface="Verdana"/>
                <a:sym typeface="Verdana"/>
              </a:rPr>
            </a:br>
            <a:endParaRPr b="1" i="0">
              <a:latin typeface="Verdana"/>
              <a:ea typeface="Verdana"/>
              <a:cs typeface="Verdana"/>
              <a:sym typeface="Verdana"/>
            </a:endParaRP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a:spLocks noGrp="1"/>
          </p:cNvSpPr>
          <p:nvPr>
            <p:ph type="title"/>
          </p:nvPr>
        </p:nvSpPr>
        <p:spPr>
          <a:prstGeom prst="rect">
            <a:avLst/>
          </a:prstGeom>
        </p:spPr>
        <p:txBody>
          <a:bodyPr/>
          <a:lstStyle/>
          <a:p>
            <a:r>
              <a:t>3 Questions...</a:t>
            </a:r>
          </a:p>
        </p:txBody>
      </p:sp>
      <p:sp>
        <p:nvSpPr>
          <p:cNvPr id="145" name="Shape 145"/>
          <p:cNvSpPr>
            <a:spLocks noGrp="1"/>
          </p:cNvSpPr>
          <p:nvPr>
            <p:ph type="body" idx="1"/>
          </p:nvPr>
        </p:nvSpPr>
        <p:spPr>
          <a:prstGeom prst="rect">
            <a:avLst/>
          </a:prstGeom>
        </p:spPr>
        <p:txBody>
          <a:bodyPr/>
          <a:lstStyle/>
          <a:p>
            <a:pPr marL="1473200">
              <a:buBlip>
                <a:blip r:embed="rId2"/>
              </a:buBlip>
            </a:pPr>
            <a:r>
              <a:t>Who is this snake?</a:t>
            </a:r>
          </a:p>
          <a:p>
            <a:pPr marL="1473200">
              <a:buBlip>
                <a:blip r:embed="rId2"/>
              </a:buBlip>
            </a:pPr>
            <a:r>
              <a:t>What is he doing in the Garden?</a:t>
            </a:r>
          </a:p>
          <a:p>
            <a:pPr marL="1473200">
              <a:buBlip>
                <a:blip r:embed="rId2"/>
              </a:buBlip>
            </a:pPr>
            <a:r>
              <a:t>Why look into this IMAX Moment?</a:t>
            </a:r>
            <a:br/>
            <a:r>
              <a:t/>
            </a:r>
            <a:br/>
            <a:r>
              <a:t/>
            </a:r>
            <a:br/>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a:spLocks noGrp="1"/>
          </p:cNvSpPr>
          <p:nvPr>
            <p:ph type="title"/>
          </p:nvPr>
        </p:nvSpPr>
        <p:spPr>
          <a:prstGeom prst="rect">
            <a:avLst/>
          </a:prstGeom>
        </p:spPr>
        <p:txBody>
          <a:bodyPr/>
          <a:lstStyle/>
          <a:p>
            <a:r>
              <a:t>Who is this snake?</a:t>
            </a:r>
          </a:p>
        </p:txBody>
      </p:sp>
      <p:sp>
        <p:nvSpPr>
          <p:cNvPr id="148" name="Shape 148"/>
          <p:cNvSpPr>
            <a:spLocks noGrp="1"/>
          </p:cNvSpPr>
          <p:nvPr>
            <p:ph type="body" idx="1"/>
          </p:nvPr>
        </p:nvSpPr>
        <p:spPr>
          <a:prstGeom prst="rect">
            <a:avLst/>
          </a:prstGeom>
        </p:spPr>
        <p:txBody>
          <a:bodyPr/>
          <a:lstStyle/>
          <a:p>
            <a:pPr marL="1346200" indent="-381000">
              <a:buBlip>
                <a:blip r:embed="rId2"/>
              </a:buBlip>
              <a:defRPr sz="3600">
                <a:latin typeface="Verdana"/>
                <a:ea typeface="Verdana"/>
                <a:cs typeface="Verdana"/>
                <a:sym typeface="Verdana"/>
              </a:defRPr>
            </a:pPr>
            <a:r>
              <a:rPr>
                <a:solidFill>
                  <a:srgbClr val="001220"/>
                </a:solidFill>
              </a:rPr>
              <a:t>And he laid hold of the dragon, the serpent of old, who is the devil and Satan, and bound him for a thousand years;</a:t>
            </a:r>
            <a:r>
              <a:rPr i="0">
                <a:solidFill>
                  <a:srgbClr val="001220"/>
                </a:solidFill>
              </a:rPr>
              <a:t>   </a:t>
            </a:r>
            <a:r>
              <a:rPr b="1" i="0">
                <a:solidFill>
                  <a:srgbClr val="001220"/>
                </a:solidFill>
              </a:rPr>
              <a:t>Revelation 20:2</a:t>
            </a:r>
            <a:br>
              <a:rPr b="1" i="0">
                <a:solidFill>
                  <a:srgbClr val="001220"/>
                </a:solidFill>
              </a:rPr>
            </a:br>
            <a:r>
              <a:rPr b="1" i="0">
                <a:solidFill>
                  <a:srgbClr val="001220"/>
                </a:solidFill>
              </a:rPr>
              <a:t/>
            </a:r>
            <a:br>
              <a:rPr b="1" i="0">
                <a:solidFill>
                  <a:srgbClr val="001220"/>
                </a:solidFill>
              </a:rPr>
            </a:br>
            <a:r>
              <a:rPr b="1" i="0">
                <a:solidFill>
                  <a:srgbClr val="001220"/>
                </a:solidFill>
              </a:rPr>
              <a:t/>
            </a:r>
            <a:br>
              <a:rPr b="1" i="0">
                <a:solidFill>
                  <a:srgbClr val="001220"/>
                </a:solidFill>
              </a:rPr>
            </a:br>
            <a:r>
              <a:rPr b="1" i="0">
                <a:solidFill>
                  <a:srgbClr val="001220"/>
                </a:solidFill>
              </a:rPr>
              <a:t/>
            </a:r>
            <a:br>
              <a:rPr b="1" i="0">
                <a:solidFill>
                  <a:srgbClr val="001220"/>
                </a:solidFill>
              </a:rPr>
            </a:br>
            <a:endParaRPr b="1" i="0">
              <a:solidFill>
                <a:srgbClr val="001220"/>
              </a:solidFill>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a:spLocks noGrp="1"/>
          </p:cNvSpPr>
          <p:nvPr>
            <p:ph type="title"/>
          </p:nvPr>
        </p:nvSpPr>
        <p:spPr>
          <a:prstGeom prst="rect">
            <a:avLst/>
          </a:prstGeom>
        </p:spPr>
        <p:txBody>
          <a:bodyPr/>
          <a:lstStyle/>
          <a:p>
            <a:r>
              <a:t>What is he doing in the Garden?</a:t>
            </a:r>
          </a:p>
        </p:txBody>
      </p:sp>
      <p:sp>
        <p:nvSpPr>
          <p:cNvPr id="151" name="Shape 151"/>
          <p:cNvSpPr>
            <a:spLocks noGrp="1"/>
          </p:cNvSpPr>
          <p:nvPr>
            <p:ph type="body" idx="1"/>
          </p:nvPr>
        </p:nvSpPr>
        <p:spPr>
          <a:prstGeom prst="rect">
            <a:avLst/>
          </a:prstGeom>
        </p:spPr>
        <p:txBody>
          <a:bodyPr/>
          <a:lstStyle/>
          <a:p>
            <a:pPr marL="1346200" indent="-381000">
              <a:buBlip>
                <a:blip r:embed="rId3"/>
              </a:buBlip>
              <a:defRPr sz="3600">
                <a:latin typeface="Verdana"/>
                <a:ea typeface="Verdana"/>
                <a:cs typeface="Verdana"/>
                <a:sym typeface="Verdana"/>
              </a:defRPr>
            </a:pPr>
            <a:r>
              <a:rPr>
                <a:solidFill>
                  <a:srgbClr val="001220"/>
                </a:solidFill>
              </a:rPr>
              <a:t>And the great dragon was hurled down--the ancient serpent called the devil and Satan, the deceiver of the whole world. </a:t>
            </a:r>
            <a:br>
              <a:rPr>
                <a:solidFill>
                  <a:srgbClr val="001220"/>
                </a:solidFill>
              </a:rPr>
            </a:br>
            <a:r>
              <a:rPr>
                <a:solidFill>
                  <a:srgbClr val="001220"/>
                </a:solidFill>
              </a:rPr>
              <a:t>He was hurled to the earth, and his angels with him</a:t>
            </a:r>
            <a:r>
              <a:rPr i="0">
                <a:solidFill>
                  <a:srgbClr val="001220"/>
                </a:solidFill>
              </a:rPr>
              <a:t>.</a:t>
            </a:r>
            <a:r>
              <a:rPr i="0"/>
              <a:t>   </a:t>
            </a:r>
            <a:r>
              <a:rPr b="1" i="0" u="sng">
                <a:hlinkClick r:id="rId4"/>
              </a:rPr>
              <a:t>Revelation 12:9</a:t>
            </a:r>
            <a:r>
              <a:t/>
            </a:r>
            <a:br/>
            <a:r>
              <a:t/>
            </a:r>
            <a:br/>
            <a:r>
              <a:t/>
            </a:r>
            <a:br/>
            <a:endParaRP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p:cNvSpPr>
          <p:nvPr>
            <p:ph type="title"/>
          </p:nvPr>
        </p:nvSpPr>
        <p:spPr>
          <a:prstGeom prst="rect">
            <a:avLst/>
          </a:prstGeom>
        </p:spPr>
        <p:txBody>
          <a:bodyPr/>
          <a:lstStyle/>
          <a:p>
            <a:r>
              <a:t>Why look into this?</a:t>
            </a:r>
          </a:p>
        </p:txBody>
      </p:sp>
      <p:sp>
        <p:nvSpPr>
          <p:cNvPr id="156" name="Shape 156"/>
          <p:cNvSpPr>
            <a:spLocks noGrp="1"/>
          </p:cNvSpPr>
          <p:nvPr>
            <p:ph type="body" idx="1"/>
          </p:nvPr>
        </p:nvSpPr>
        <p:spPr>
          <a:prstGeom prst="rect">
            <a:avLst/>
          </a:prstGeom>
        </p:spPr>
        <p:txBody>
          <a:bodyPr/>
          <a:lstStyle/>
          <a:p>
            <a:pPr marL="1346200" indent="-381000">
              <a:buBlip>
                <a:blip r:embed="rId3"/>
              </a:buBlip>
              <a:defRPr sz="3600"/>
            </a:pPr>
            <a:r>
              <a:rPr i="0">
                <a:latin typeface="Verdana"/>
                <a:ea typeface="Verdana"/>
                <a:cs typeface="Verdana"/>
                <a:sym typeface="Verdana"/>
              </a:rPr>
              <a:t>But I am afraid that, as the serpent deceived Eve by his craftiness, </a:t>
            </a:r>
            <a:br>
              <a:rPr i="0">
                <a:latin typeface="Verdana"/>
                <a:ea typeface="Verdana"/>
                <a:cs typeface="Verdana"/>
                <a:sym typeface="Verdana"/>
              </a:rPr>
            </a:br>
            <a:r>
              <a:rPr i="0">
                <a:latin typeface="Verdana"/>
                <a:ea typeface="Verdana"/>
                <a:cs typeface="Verdana"/>
                <a:sym typeface="Verdana"/>
              </a:rPr>
              <a:t>your minds will be led astray from the simplicity and purity of devotion to Christ.   </a:t>
            </a:r>
            <a:r>
              <a:rPr b="1" i="0">
                <a:latin typeface="Verdana"/>
                <a:ea typeface="Verdana"/>
                <a:cs typeface="Verdana"/>
                <a:sym typeface="Verdana"/>
              </a:rPr>
              <a:t>II Corinthians 11:3</a:t>
            </a:r>
            <a:br>
              <a:rPr b="1" i="0">
                <a:latin typeface="Verdana"/>
                <a:ea typeface="Verdana"/>
                <a:cs typeface="Verdana"/>
                <a:sym typeface="Verdana"/>
              </a:rPr>
            </a:br>
            <a:r>
              <a:rPr b="1" i="0">
                <a:latin typeface="Verdana"/>
                <a:ea typeface="Verdana"/>
                <a:cs typeface="Verdana"/>
                <a:sym typeface="Verdana"/>
              </a:rPr>
              <a:t/>
            </a:r>
            <a:br>
              <a:rPr b="1" i="0">
                <a:latin typeface="Verdana"/>
                <a:ea typeface="Verdana"/>
                <a:cs typeface="Verdana"/>
                <a:sym typeface="Verdana"/>
              </a:rPr>
            </a:br>
            <a:r>
              <a:rPr b="1" i="0">
                <a:latin typeface="Verdana"/>
                <a:ea typeface="Verdana"/>
                <a:cs typeface="Verdana"/>
                <a:sym typeface="Verdana"/>
              </a:rPr>
              <a:t/>
            </a:r>
            <a:br>
              <a:rPr b="1" i="0">
                <a:latin typeface="Verdana"/>
                <a:ea typeface="Verdana"/>
                <a:cs typeface="Verdana"/>
                <a:sym typeface="Verdana"/>
              </a:rPr>
            </a:br>
            <a:endParaRPr b="1" i="0">
              <a:latin typeface="Verdana"/>
              <a:ea typeface="Verdana"/>
              <a:cs typeface="Verdana"/>
              <a:sym typeface="Verdana"/>
            </a:endParaRPr>
          </a:p>
        </p:txBody>
      </p:sp>
    </p:spTree>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Times"/>
        <a:ea typeface="Times"/>
        <a:cs typeface="Times"/>
      </a:majorFont>
      <a:minorFont>
        <a:latin typeface="Times"/>
        <a:ea typeface="Times"/>
        <a:cs typeface="Time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25400" cap="flat">
          <a:solidFill>
            <a:srgbClr val="000000"/>
          </a:solidFill>
          <a:prstDash val="solid"/>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1" u="none" strike="noStrike" cap="none" spc="0" normalizeH="0" baseline="0">
            <a:ln>
              <a:noFill/>
            </a:ln>
            <a:solidFill>
              <a:srgbClr val="FFFFFF"/>
            </a:solidFill>
            <a:effectLst>
              <a:outerShdw blurRad="50800" dist="12700" dir="5400000" rotWithShape="0">
                <a:srgbClr val="000000">
                  <a:alpha val="30000"/>
                </a:srgbClr>
              </a:outerShdw>
            </a:effectLst>
            <a:uFillTx/>
            <a:latin typeface="+mn-lt"/>
            <a:ea typeface="+mn-ea"/>
            <a:cs typeface="+mn-cs"/>
            <a:sym typeface="Time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800" b="0" i="1" u="none" strike="noStrike" cap="none" spc="0" normalizeH="0" baseline="0">
            <a:ln>
              <a:noFill/>
            </a:ln>
            <a:solidFill>
              <a:srgbClr val="000000"/>
            </a:solidFill>
            <a:effectLst/>
            <a:uFillTx/>
            <a:latin typeface="+mn-lt"/>
            <a:ea typeface="+mn-ea"/>
            <a:cs typeface="+mn-cs"/>
            <a:sym typeface="Time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Times"/>
        <a:ea typeface="Times"/>
        <a:cs typeface="Times"/>
      </a:majorFont>
      <a:minorFont>
        <a:latin typeface="Times"/>
        <a:ea typeface="Times"/>
        <a:cs typeface="Time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25400" cap="flat">
          <a:solidFill>
            <a:srgbClr val="000000"/>
          </a:solidFill>
          <a:prstDash val="solid"/>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1" u="none" strike="noStrike" cap="none" spc="0" normalizeH="0" baseline="0">
            <a:ln>
              <a:noFill/>
            </a:ln>
            <a:solidFill>
              <a:srgbClr val="FFFFFF"/>
            </a:solidFill>
            <a:effectLst>
              <a:outerShdw blurRad="50800" dist="12700" dir="5400000" rotWithShape="0">
                <a:srgbClr val="000000">
                  <a:alpha val="30000"/>
                </a:srgbClr>
              </a:outerShdw>
            </a:effectLst>
            <a:uFillTx/>
            <a:latin typeface="+mn-lt"/>
            <a:ea typeface="+mn-ea"/>
            <a:cs typeface="+mn-cs"/>
            <a:sym typeface="Time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800" b="0" i="1" u="none" strike="noStrike" cap="none" spc="0" normalizeH="0" baseline="0">
            <a:ln>
              <a:noFill/>
            </a:ln>
            <a:solidFill>
              <a:srgbClr val="000000"/>
            </a:solidFill>
            <a:effectLst/>
            <a:uFillTx/>
            <a:latin typeface="+mn-lt"/>
            <a:ea typeface="+mn-ea"/>
            <a:cs typeface="+mn-cs"/>
            <a:sym typeface="Time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4935</Words>
  <Application>Microsoft Office PowerPoint</Application>
  <PresentationFormat>Custom</PresentationFormat>
  <Paragraphs>736</Paragraphs>
  <Slides>55</Slides>
  <Notes>45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55</vt:i4>
      </vt:variant>
    </vt:vector>
  </HeadingPairs>
  <TitlesOfParts>
    <vt:vector size="62" baseType="lpstr">
      <vt:lpstr>Lucida Grande</vt:lpstr>
      <vt:lpstr>Times</vt:lpstr>
      <vt:lpstr>Helvetica</vt:lpstr>
      <vt:lpstr>Jazz LET</vt:lpstr>
      <vt:lpstr>Verdana</vt:lpstr>
      <vt:lpstr>Gill Sans</vt:lpstr>
      <vt:lpstr>White</vt:lpstr>
      <vt:lpstr>Learning from God’s Big OT Events:</vt:lpstr>
      <vt:lpstr> Which Word Best Fits You?…</vt:lpstr>
      <vt:lpstr>PowerPoint Presentation</vt:lpstr>
      <vt:lpstr>PowerPoint Presentation</vt:lpstr>
      <vt:lpstr>IMAX Moment:</vt:lpstr>
      <vt:lpstr>3 Questions...</vt:lpstr>
      <vt:lpstr>Who is this snake?</vt:lpstr>
      <vt:lpstr>What is he doing in the Garden?</vt:lpstr>
      <vt:lpstr>Why look into this?</vt:lpstr>
      <vt:lpstr>Lie 1</vt:lpstr>
      <vt:lpstr> Now the serpent was more crafty than any beast of the field which the LORD God had made. And he said to the woman, "Indeed, has God said… Genesis 3:1a         </vt:lpstr>
      <vt:lpstr>Big piece in this event...</vt:lpstr>
      <vt:lpstr>Craftiness applied...</vt:lpstr>
      <vt:lpstr>Lie 2</vt:lpstr>
      <vt:lpstr>Lie 2</vt:lpstr>
      <vt:lpstr>God’s command:</vt:lpstr>
      <vt:lpstr>Eve’s Response:</vt:lpstr>
      <vt:lpstr>Satan’s strategy with us…</vt:lpstr>
      <vt:lpstr>Lie 3</vt:lpstr>
      <vt:lpstr>The serpent said to the woman, “You will not surely die.”                                     Genesis 3:4   Genesis 2:17:  God says: Eat and you will surely die. Genesis 3:4:  Satan says: Eat and you will not surely die</vt:lpstr>
      <vt:lpstr>The Question on the Table:</vt:lpstr>
      <vt:lpstr>Satan’s move...</vt:lpstr>
      <vt:lpstr>God’s move...</vt:lpstr>
      <vt:lpstr>For we do not wrestle against flesh and blood, but against the rulers, against the authorities, against the cosmic powers over this present darkness, against the spiritual forces of evil in the heavenly places.  Ephesians 6:12</vt:lpstr>
      <vt:lpstr>Man’s Fundamental Problems:</vt:lpstr>
      <vt:lpstr>Satan’s Goals:</vt:lpstr>
      <vt:lpstr>One of Life’s Biggest Questions:</vt:lpstr>
      <vt:lpstr>Now faith is confidence in what we hope for and assurance about what we do not see.  1 Corinthians 11:1</vt:lpstr>
      <vt:lpstr>PowerPoint Presentation</vt:lpstr>
      <vt:lpstr>The serpent said to the woman, “You will not surely die.”                                     Genesis 3:4     Sin carries no consequences</vt:lpstr>
      <vt:lpstr>Who do you believe?</vt:lpstr>
      <vt:lpstr>Adam and Eve died emotionally</vt:lpstr>
      <vt:lpstr>They died spiritually...</vt:lpstr>
      <vt:lpstr>The died relationally...</vt:lpstr>
      <vt:lpstr>They died economically...</vt:lpstr>
      <vt:lpstr>They died directionally...</vt:lpstr>
      <vt:lpstr>So... what is our cure?</vt:lpstr>
      <vt:lpstr>Godly sorrow brings repentance that leads to salvation and leaves no regret, but worldly sorrow brings death.    2 Corinthians 7:10      If we confess our sins, He is faithful and just to forgive us ours and cleanse us from all unrighteousness.  I John 1:9 </vt:lpstr>
      <vt:lpstr>PowerPoint Presentation</vt:lpstr>
      <vt:lpstr>For God knows that in the day you eat from it your eyes will be opened, and you will be like God, knowing good and evil. Genesis 3:5</vt:lpstr>
      <vt:lpstr>God’s perspective:</vt:lpstr>
      <vt:lpstr>The issue is who is in charge?</vt:lpstr>
      <vt:lpstr>On the appointed day, Herod donned his royal robes, sat on his throne, and addressed the people. And they began to shout, “This is the voice of a god, not a man!”  Immediately, because Herod did not give glory to God, an angel of the Lord struck him down, and he was eaten by worms and died.  Act 12:21-23</vt:lpstr>
      <vt:lpstr>PowerPoint Presentation</vt:lpstr>
      <vt:lpstr>When the woman saw that the tree was good for food, and that it was a delight to the eyes, and that the tree was desirable to make one wise, she took from its fruit and ate; and she gave also to her husband with her, and he ate.  Genesis 3:6</vt:lpstr>
      <vt:lpstr>Let no one say when he is tempted, "I am being tempted by God"; for God cannot be tempted by evil, and He Himself does not tempt anyone. But each one is tempted when by his own evil desires he is lured away and enticed. Then after desire has conceived, it gives birth to sin; and when sin is fully grown, it gives birth to death.  James 1:13-15</vt:lpstr>
      <vt:lpstr>Satan’s influence @ work...</vt:lpstr>
      <vt:lpstr>Truth about Lies...</vt:lpstr>
      <vt:lpstr>Truth about lies...</vt:lpstr>
      <vt:lpstr>Sin takes you deeper than you wanted to go  Keeps you longer than you wanted to stay       Cost you more than you planned to pay</vt:lpstr>
      <vt:lpstr>2 Common misconceptions about God... </vt:lpstr>
      <vt:lpstr>Important Reminders...</vt:lpstr>
      <vt:lpstr>Temporal or Eternal Focus?</vt:lpstr>
      <vt:lpstr>PowerPoint Presentation</vt:lpstr>
      <vt:lpstr>How do we defeat the snake?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from God’s Big OT Events:</dc:title>
  <cp:lastModifiedBy>Bob Currier</cp:lastModifiedBy>
  <cp:revision>2</cp:revision>
  <dcterms:modified xsi:type="dcterms:W3CDTF">2016-10-25T14:47:01Z</dcterms:modified>
</cp:coreProperties>
</file>